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319" r:id="rId3"/>
    <p:sldId id="257" r:id="rId4"/>
    <p:sldId id="312" r:id="rId5"/>
    <p:sldId id="320" r:id="rId6"/>
    <p:sldId id="322" r:id="rId7"/>
    <p:sldId id="324" r:id="rId8"/>
    <p:sldId id="327" r:id="rId9"/>
    <p:sldId id="370" r:id="rId10"/>
    <p:sldId id="332" r:id="rId11"/>
    <p:sldId id="368" r:id="rId12"/>
    <p:sldId id="336" r:id="rId13"/>
    <p:sldId id="369" r:id="rId14"/>
    <p:sldId id="338" r:id="rId15"/>
    <p:sldId id="349" r:id="rId16"/>
    <p:sldId id="347" r:id="rId17"/>
    <p:sldId id="367" r:id="rId18"/>
    <p:sldId id="376" r:id="rId19"/>
    <p:sldId id="371" r:id="rId20"/>
    <p:sldId id="377" r:id="rId21"/>
    <p:sldId id="341" r:id="rId22"/>
    <p:sldId id="354" r:id="rId23"/>
    <p:sldId id="342" r:id="rId24"/>
    <p:sldId id="355" r:id="rId25"/>
    <p:sldId id="343" r:id="rId26"/>
    <p:sldId id="356" r:id="rId27"/>
    <p:sldId id="345" r:id="rId28"/>
    <p:sldId id="352" r:id="rId29"/>
    <p:sldId id="351" r:id="rId30"/>
    <p:sldId id="380" r:id="rId31"/>
    <p:sldId id="375" r:id="rId32"/>
    <p:sldId id="364" r:id="rId33"/>
    <p:sldId id="373" r:id="rId34"/>
    <p:sldId id="381" r:id="rId35"/>
    <p:sldId id="382" r:id="rId36"/>
    <p:sldId id="383" r:id="rId37"/>
    <p:sldId id="374" r:id="rId38"/>
    <p:sldId id="372" r:id="rId39"/>
    <p:sldId id="357" r:id="rId40"/>
    <p:sldId id="358" r:id="rId41"/>
    <p:sldId id="359" r:id="rId42"/>
    <p:sldId id="360" r:id="rId43"/>
    <p:sldId id="361" r:id="rId44"/>
    <p:sldId id="362" r:id="rId45"/>
    <p:sldId id="363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8">
          <p15:clr>
            <a:srgbClr val="A4A3A4"/>
          </p15:clr>
        </p15:guide>
        <p15:guide id="2" pos="37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2DC7C"/>
    <a:srgbClr val="FFD85F"/>
    <a:srgbClr val="D9EEC0"/>
    <a:srgbClr val="FFE4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60" y="90"/>
      </p:cViewPr>
      <p:guideLst>
        <p:guide orient="horz" pos="2218"/>
        <p:guide pos="37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D1D94-803C-40C8-AED7-A9A5122E10E2}" type="datetimeFigureOut">
              <a:rPr lang="zh-CN" altLang="en-US" smtClean="0"/>
              <a:t>2016/7/28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625E6-0820-4161-86C4-C4DD387B7E8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625E6-0820-4161-86C4-C4DD387B7E8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625E6-0820-4161-86C4-C4DD387B7E88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625E6-0820-4161-86C4-C4DD387B7E88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625E6-0820-4161-86C4-C4DD387B7E88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  <a:t>2016/7/28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C01B1258-8DEB-4C42-A7DC-0BC58D139A65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  <a:t>2016/7/28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  <a:t>2016/7/28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  <a:t>2016/7/28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  <a:t>2016/7/28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  <a:t>2016/7/28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  <a:t>2016/7/28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  <a:t>2016/7/28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  <a:t>2016/7/28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  <a:t>2016/7/28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FDF086C-24D1-4ECF-84DE-A6B2E6DB550D}" type="datetimeFigureOut">
              <a:rPr lang="zh-CN" altLang="en-US" smtClean="0"/>
              <a:t>2016/7/28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FDF086C-24D1-4ECF-84DE-A6B2E6DB550D}" type="datetimeFigureOut">
              <a:rPr lang="zh-CN" altLang="en-US" smtClean="0"/>
              <a:t>2016/7/28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01B1258-8DEB-4C42-A7DC-0BC58D139A65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4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46.png"/><Relationship Id="rId5" Type="http://schemas.openxmlformats.org/officeDocument/2006/relationships/image" Target="../media/image56.jpeg"/><Relationship Id="rId10" Type="http://schemas.openxmlformats.org/officeDocument/2006/relationships/image" Target="../media/image45.png"/><Relationship Id="rId4" Type="http://schemas.openxmlformats.org/officeDocument/2006/relationships/image" Target="../media/image55.jpe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2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5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jpe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" Type="http://schemas.openxmlformats.org/officeDocument/2006/relationships/image" Target="../media/image118.png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45340" y="2824449"/>
            <a:ext cx="8637072" cy="977621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家装行业</a:t>
            </a:r>
            <a:r>
              <a:rPr lang="zh-CN" altLang="en-US" sz="3600" dirty="0"/>
              <a:t>企业华丽转身</a:t>
            </a:r>
          </a:p>
          <a:p>
            <a:pPr algn="ctr"/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iisp_LOGGO_WE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05" y="614045"/>
            <a:ext cx="3403600" cy="8509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615999" y="2145665"/>
            <a:ext cx="7297189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sz="3600" b="1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互联网</a:t>
            </a:r>
            <a:r>
              <a:rPr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家装</a:t>
            </a:r>
            <a:r>
              <a:rPr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一站式营销解决方案!</a:t>
            </a:r>
          </a:p>
        </p:txBody>
      </p:sp>
      <p:pic>
        <p:nvPicPr>
          <p:cNvPr id="9" name="图片 8" descr="wecat3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2870" y="4830445"/>
            <a:ext cx="1666875" cy="16668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673725" y="5487670"/>
            <a:ext cx="3708400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广东耐思尼克信息技术有限公司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242050" y="5862955"/>
            <a:ext cx="3432810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联系电话 400-622-8200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17652" y="5394748"/>
            <a:ext cx="8782756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要让人有种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“哎呦，不错哦”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的感觉</a:t>
            </a:r>
          </a:p>
        </p:txBody>
      </p:sp>
      <p:pic>
        <p:nvPicPr>
          <p:cNvPr id="7" name="图片 1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111" y="5069204"/>
            <a:ext cx="93503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81818" y="2363458"/>
            <a:ext cx="3817347" cy="2148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展示企业形象，没有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网站怎么行；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手机虽然火，但工作中、学习中，大家访问最多的还是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网站；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宽屏展示，体验感最佳；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所有人都可以通过搜索引擎找到你！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651510" y="1680845"/>
            <a:ext cx="2853055" cy="50419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20115" y="1740535"/>
            <a:ext cx="2315845" cy="3848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为什么要做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PC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网站？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首先，你得有一个这样的家装</a:t>
            </a:r>
            <a:r>
              <a:rPr lang="en-US" altLang="zh-CN" sz="2800" b="1" dirty="0">
                <a:sym typeface="+mn-ea"/>
              </a:rPr>
              <a:t>PC</a:t>
            </a:r>
            <a:r>
              <a:rPr lang="zh-CN" altLang="en-US" sz="2800" b="1" dirty="0">
                <a:sym typeface="+mn-ea"/>
              </a:rPr>
              <a:t>网站</a:t>
            </a:r>
            <a:endParaRPr lang="zh-CN" altLang="en-US" sz="2800" b="1" dirty="0"/>
          </a:p>
        </p:txBody>
      </p:sp>
      <p:sp>
        <p:nvSpPr>
          <p:cNvPr id="16" name="矩形 15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080" y="1443991"/>
            <a:ext cx="6557542" cy="339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98" y="2508650"/>
            <a:ext cx="3549514" cy="1922870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至少，不用我们操心排名、用户体验之类的</a:t>
            </a:r>
            <a:r>
              <a:rPr lang="en-US" altLang="zh-CN" sz="2800" b="1" dirty="0">
                <a:sym typeface="+mn-ea"/>
              </a:rPr>
              <a:t>...</a:t>
            </a:r>
            <a:endParaRPr lang="zh-CN" altLang="en-US" sz="2800" b="1" dirty="0"/>
          </a:p>
        </p:txBody>
      </p:sp>
      <p:sp>
        <p:nvSpPr>
          <p:cNvPr id="11" name="矩形 10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2" name="Text Box 64"/>
          <p:cNvSpPr txBox="1">
            <a:spLocks noChangeArrowheads="1"/>
          </p:cNvSpPr>
          <p:nvPr/>
        </p:nvSpPr>
        <p:spPr bwMode="auto">
          <a:xfrm>
            <a:off x="981228" y="1792214"/>
            <a:ext cx="2262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上各大搜索引擎首页</a:t>
            </a:r>
          </a:p>
        </p:txBody>
      </p:sp>
      <p:sp>
        <p:nvSpPr>
          <p:cNvPr id="15" name="Text Box 64"/>
          <p:cNvSpPr txBox="1">
            <a:spLocks noChangeArrowheads="1"/>
          </p:cNvSpPr>
          <p:nvPr/>
        </p:nvSpPr>
        <p:spPr bwMode="auto">
          <a:xfrm>
            <a:off x="4639651" y="4171224"/>
            <a:ext cx="3185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让消费者在你的网站流连忘返</a:t>
            </a:r>
          </a:p>
        </p:txBody>
      </p:sp>
      <p:sp>
        <p:nvSpPr>
          <p:cNvPr id="17" name="Text Box 64"/>
          <p:cNvSpPr txBox="1">
            <a:spLocks noChangeArrowheads="1"/>
          </p:cNvSpPr>
          <p:nvPr/>
        </p:nvSpPr>
        <p:spPr bwMode="auto">
          <a:xfrm>
            <a:off x="8596180" y="2373823"/>
            <a:ext cx="2492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实现在线预约家装服务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778" y="1791935"/>
            <a:ext cx="3269213" cy="19469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426" y="3095139"/>
            <a:ext cx="3480013" cy="1545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23" y="3524598"/>
            <a:ext cx="3728881" cy="17925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369" y="2563529"/>
            <a:ext cx="2750745" cy="175442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0030" y="3278615"/>
            <a:ext cx="2723809" cy="16380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0409">
            <a:off x="198095" y="3881302"/>
            <a:ext cx="2015058" cy="10337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>
            <a:spLocks noChangeArrowheads="1"/>
          </p:cNvSpPr>
          <p:nvPr/>
        </p:nvSpPr>
        <p:spPr bwMode="auto">
          <a:xfrm>
            <a:off x="2555875" y="1221740"/>
            <a:ext cx="1567815" cy="31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首页</a:t>
            </a:r>
          </a:p>
        </p:txBody>
      </p:sp>
      <p:sp>
        <p:nvSpPr>
          <p:cNvPr id="8" name="TextBox 8"/>
          <p:cNvSpPr>
            <a:spLocks noChangeArrowheads="1"/>
          </p:cNvSpPr>
          <p:nvPr/>
        </p:nvSpPr>
        <p:spPr bwMode="auto">
          <a:xfrm>
            <a:off x="4273550" y="1384935"/>
            <a:ext cx="1730375" cy="31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购买页</a:t>
            </a:r>
          </a:p>
        </p:txBody>
      </p:sp>
      <p:sp>
        <p:nvSpPr>
          <p:cNvPr id="13" name="TextBox 6"/>
          <p:cNvSpPr>
            <a:spLocks noChangeArrowheads="1"/>
          </p:cNvSpPr>
          <p:nvPr/>
        </p:nvSpPr>
        <p:spPr bwMode="auto">
          <a:xfrm>
            <a:off x="1020882" y="1371261"/>
            <a:ext cx="1214437" cy="31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产品页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56715" y="5780547"/>
            <a:ext cx="9663289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人人都在玩手机，没个移动网站谁理你？</a:t>
            </a:r>
          </a:p>
        </p:txBody>
      </p:sp>
      <p:pic>
        <p:nvPicPr>
          <p:cNvPr id="22" name="图片 1" descr="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4" y="5395243"/>
            <a:ext cx="93503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你还得有一个移动网站</a:t>
            </a:r>
            <a:endParaRPr lang="zh-CN" altLang="en-US" sz="2800" b="1" dirty="0"/>
          </a:p>
        </p:txBody>
      </p:sp>
      <p:sp>
        <p:nvSpPr>
          <p:cNvPr id="4" name="矩形 3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0" name="TextBox 14"/>
          <p:cNvSpPr txBox="1"/>
          <p:nvPr/>
        </p:nvSpPr>
        <p:spPr>
          <a:xfrm>
            <a:off x="6966108" y="2502523"/>
            <a:ext cx="3817347" cy="231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移动互联网发展迅猛，规模庞大，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手机购物日渐普遍；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支持各大移动搜索引擎，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消费者可以随时使用手机找到你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移动端关键字上升更快，你的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网站流量更容易提升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</a:p>
        </p:txBody>
      </p:sp>
      <p:sp>
        <p:nvSpPr>
          <p:cNvPr id="23" name="圆角矩形 22"/>
          <p:cNvSpPr/>
          <p:nvPr/>
        </p:nvSpPr>
        <p:spPr>
          <a:xfrm>
            <a:off x="6993504" y="1802130"/>
            <a:ext cx="2853055" cy="50419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299891" y="1865774"/>
            <a:ext cx="2240280" cy="3848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为什么要做手机网站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0" y="1818640"/>
            <a:ext cx="1911350" cy="33997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30" y="1844040"/>
            <a:ext cx="1897380" cy="33743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90" y="1615440"/>
            <a:ext cx="2125980" cy="37795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4" y="1845017"/>
            <a:ext cx="1409529" cy="25058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75" y="2166657"/>
            <a:ext cx="1497941" cy="26630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09962" y="5496717"/>
            <a:ext cx="9663289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电脑站和手机站，你要一碗水端平喽！否则，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亿网民可不答应！</a:t>
            </a:r>
          </a:p>
        </p:txBody>
      </p:sp>
      <p:sp>
        <p:nvSpPr>
          <p:cNvPr id="20" name="Text Box 64"/>
          <p:cNvSpPr txBox="1">
            <a:spLocks noChangeArrowheads="1"/>
          </p:cNvSpPr>
          <p:nvPr/>
        </p:nvSpPr>
        <p:spPr bwMode="auto">
          <a:xfrm>
            <a:off x="1009752" y="1260192"/>
            <a:ext cx="2262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上各大搜索引擎首页</a:t>
            </a:r>
          </a:p>
        </p:txBody>
      </p:sp>
      <p:sp>
        <p:nvSpPr>
          <p:cNvPr id="21" name="Text Box 64"/>
          <p:cNvSpPr txBox="1">
            <a:spLocks noChangeArrowheads="1"/>
          </p:cNvSpPr>
          <p:nvPr/>
        </p:nvSpPr>
        <p:spPr bwMode="auto">
          <a:xfrm>
            <a:off x="4307041" y="4707591"/>
            <a:ext cx="3185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让消费者在你的网站流连忘返</a:t>
            </a:r>
          </a:p>
        </p:txBody>
      </p:sp>
      <p:sp>
        <p:nvSpPr>
          <p:cNvPr id="23" name="Text Box 64"/>
          <p:cNvSpPr txBox="1">
            <a:spLocks noChangeArrowheads="1"/>
          </p:cNvSpPr>
          <p:nvPr/>
        </p:nvSpPr>
        <p:spPr bwMode="auto">
          <a:xfrm>
            <a:off x="7908535" y="1188073"/>
            <a:ext cx="2262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实现便捷的在线预约</a:t>
            </a: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手机上也要棒棒哒</a:t>
            </a:r>
            <a:r>
              <a:rPr lang="en-US" altLang="zh-CN" sz="2800" b="1" dirty="0">
                <a:sym typeface="+mn-ea"/>
              </a:rPr>
              <a:t>SEO</a:t>
            </a:r>
            <a:r>
              <a:rPr lang="zh-CN" altLang="en-US" sz="2800" b="1" dirty="0">
                <a:sym typeface="+mn-ea"/>
              </a:rPr>
              <a:t>和用户体验</a:t>
            </a:r>
            <a:endParaRPr lang="zh-CN" altLang="en-US" sz="2800" b="1" dirty="0"/>
          </a:p>
        </p:txBody>
      </p:sp>
      <p:sp>
        <p:nvSpPr>
          <p:cNvPr id="16" name="矩形 15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62" y="1260741"/>
            <a:ext cx="1864384" cy="33144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660" y="1741805"/>
            <a:ext cx="1767205" cy="31438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48" y="1857944"/>
            <a:ext cx="1551715" cy="27586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089" y="1898146"/>
            <a:ext cx="1709861" cy="303975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28" y="2008933"/>
            <a:ext cx="1865811" cy="3316997"/>
          </a:xfrm>
          <a:prstGeom prst="rect">
            <a:avLst/>
          </a:prstGeom>
        </p:spPr>
      </p:pic>
      <p:sp>
        <p:nvSpPr>
          <p:cNvPr id="10" name="TextBox 8"/>
          <p:cNvSpPr>
            <a:spLocks noChangeArrowheads="1"/>
          </p:cNvSpPr>
          <p:nvPr/>
        </p:nvSpPr>
        <p:spPr bwMode="auto">
          <a:xfrm>
            <a:off x="4106889" y="1421195"/>
            <a:ext cx="12144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微商城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7740" y="5651849"/>
            <a:ext cx="9663289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微信这么火，不借个势头怎么行呢</a:t>
            </a:r>
          </a:p>
        </p:txBody>
      </p:sp>
      <p:sp>
        <p:nvSpPr>
          <p:cNvPr id="20" name="TextBox 6"/>
          <p:cNvSpPr>
            <a:spLocks noChangeArrowheads="1"/>
          </p:cNvSpPr>
          <p:nvPr/>
        </p:nvSpPr>
        <p:spPr bwMode="auto">
          <a:xfrm>
            <a:off x="842133" y="1416459"/>
            <a:ext cx="12144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微信页面</a:t>
            </a:r>
          </a:p>
        </p:txBody>
      </p:sp>
      <p:sp>
        <p:nvSpPr>
          <p:cNvPr id="21" name="TextBox 7"/>
          <p:cNvSpPr>
            <a:spLocks noChangeArrowheads="1"/>
          </p:cNvSpPr>
          <p:nvPr/>
        </p:nvSpPr>
        <p:spPr bwMode="auto">
          <a:xfrm>
            <a:off x="2399374" y="1357522"/>
            <a:ext cx="12144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图文消息</a:t>
            </a: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再来，就是你的微信公众号了</a:t>
            </a:r>
            <a:endParaRPr lang="zh-CN" altLang="en-US" sz="2800" b="1" dirty="0"/>
          </a:p>
        </p:txBody>
      </p:sp>
      <p:sp>
        <p:nvSpPr>
          <p:cNvPr id="5" name="矩形 4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9" name="TextBox 14"/>
          <p:cNvSpPr txBox="1"/>
          <p:nvPr/>
        </p:nvSpPr>
        <p:spPr>
          <a:xfrm>
            <a:off x="6887368" y="2171053"/>
            <a:ext cx="3817347" cy="294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亿活跃用户，最强势的移动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APP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，是企业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最佳流量红利入口；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与你的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移动网站完美对接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，互相补充；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熟人社群，信任度高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，朋友圈就是客户圈；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营销更具趣味性，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互动效果好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开通微信支付可在线下单，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直接提升你的销售额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944360" y="1485900"/>
            <a:ext cx="2853055" cy="50419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479348" y="1545590"/>
            <a:ext cx="1783080" cy="3848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为什么要做微信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704" y="2009119"/>
            <a:ext cx="1865811" cy="33169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42" y="1898378"/>
            <a:ext cx="1961190" cy="348656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>
            <a:spLocks noChangeArrowheads="1"/>
          </p:cNvSpPr>
          <p:nvPr/>
        </p:nvSpPr>
        <p:spPr bwMode="auto">
          <a:xfrm>
            <a:off x="4858679" y="1442217"/>
            <a:ext cx="2112693" cy="53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把有趣的营销内容推动出来</a:t>
            </a:r>
          </a:p>
        </p:txBody>
      </p:sp>
      <p:sp>
        <p:nvSpPr>
          <p:cNvPr id="8" name="TextBox 7"/>
          <p:cNvSpPr>
            <a:spLocks noChangeArrowheads="1"/>
          </p:cNvSpPr>
          <p:nvPr/>
        </p:nvSpPr>
        <p:spPr bwMode="auto">
          <a:xfrm>
            <a:off x="9409302" y="1442217"/>
            <a:ext cx="1938463" cy="31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在微信上卖产品</a:t>
            </a:r>
          </a:p>
        </p:txBody>
      </p:sp>
      <p:sp>
        <p:nvSpPr>
          <p:cNvPr id="9" name="TextBox 8"/>
          <p:cNvSpPr>
            <a:spLocks noChangeArrowheads="1"/>
          </p:cNvSpPr>
          <p:nvPr/>
        </p:nvSpPr>
        <p:spPr bwMode="auto">
          <a:xfrm>
            <a:off x="7119268" y="1442217"/>
            <a:ext cx="2102161" cy="53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随时随地，访问你的微商城</a:t>
            </a:r>
          </a:p>
        </p:txBody>
      </p:sp>
      <p:sp>
        <p:nvSpPr>
          <p:cNvPr id="11" name="TextBox 6"/>
          <p:cNvSpPr>
            <a:spLocks noChangeArrowheads="1"/>
          </p:cNvSpPr>
          <p:nvPr/>
        </p:nvSpPr>
        <p:spPr bwMode="auto">
          <a:xfrm>
            <a:off x="593090" y="1442085"/>
            <a:ext cx="1906905" cy="53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让微信的海量用户都能找到你</a:t>
            </a:r>
          </a:p>
        </p:txBody>
      </p:sp>
      <p:sp>
        <p:nvSpPr>
          <p:cNvPr id="24" name="TextBox 8"/>
          <p:cNvSpPr>
            <a:spLocks noChangeArrowheads="1"/>
          </p:cNvSpPr>
          <p:nvPr/>
        </p:nvSpPr>
        <p:spPr bwMode="auto">
          <a:xfrm>
            <a:off x="2862638" y="1442217"/>
            <a:ext cx="1860412" cy="31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发起微信营销</a:t>
            </a: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微营销就全靠它了</a:t>
            </a:r>
            <a:endParaRPr lang="zh-CN" altLang="en-US" sz="2800" b="1" dirty="0"/>
          </a:p>
        </p:txBody>
      </p:sp>
      <p:sp>
        <p:nvSpPr>
          <p:cNvPr id="13" name="矩形 1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3" y="1967483"/>
            <a:ext cx="1865811" cy="33169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15" y="1967483"/>
            <a:ext cx="1852110" cy="32926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606" y="1967483"/>
            <a:ext cx="1865811" cy="33169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231" y="1967483"/>
            <a:ext cx="1865811" cy="331699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38" y="1967482"/>
            <a:ext cx="1865811" cy="33169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36" y="1886995"/>
            <a:ext cx="7523809" cy="4038095"/>
          </a:xfrm>
          <a:prstGeom prst="rect">
            <a:avLst/>
          </a:prstGeom>
        </p:spPr>
      </p:pic>
      <p:sp>
        <p:nvSpPr>
          <p:cNvPr id="12" name="TextBox 14"/>
          <p:cNvSpPr txBox="1"/>
          <p:nvPr/>
        </p:nvSpPr>
        <p:spPr>
          <a:xfrm>
            <a:off x="7844313" y="2987663"/>
            <a:ext cx="3817347" cy="199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你的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APP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可以永驻用户手机，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用户打开快速直接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彰显你的企业实力；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创新形象，令你的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品牌差异化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更明显；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用户互动更加深入、多样化；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捕获你的忠诚用户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altLang="en-US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7830185" y="2287270"/>
            <a:ext cx="2853055" cy="50419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8357235" y="2346960"/>
            <a:ext cx="1798955" cy="3848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为什么要做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APP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最好，还要有一个家装</a:t>
            </a:r>
            <a:r>
              <a:rPr lang="en-US" altLang="zh-CN" sz="2800" b="1" dirty="0">
                <a:sym typeface="+mn-ea"/>
              </a:rPr>
              <a:t>APP</a:t>
            </a:r>
            <a:endParaRPr lang="zh-CN" altLang="en-US" sz="2800" b="1" dirty="0"/>
          </a:p>
        </p:txBody>
      </p:sp>
      <p:sp>
        <p:nvSpPr>
          <p:cNvPr id="26" name="矩形 25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21" y="1186880"/>
            <a:ext cx="2834650" cy="47382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520" y="2175510"/>
            <a:ext cx="1038860" cy="10883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08" y="1789796"/>
            <a:ext cx="2521331" cy="44823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315" y="1790065"/>
            <a:ext cx="2520315" cy="4481830"/>
          </a:xfrm>
          <a:prstGeom prst="rect">
            <a:avLst/>
          </a:prstGeom>
        </p:spPr>
      </p:pic>
      <p:sp>
        <p:nvSpPr>
          <p:cNvPr id="2" name="AutoShape 2" descr="http://i.epochtimes.com/assets/uploads/2012/10/121002132902226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AutoShape 4" descr="http://i.epochtimes.com/assets/uploads/2012/10/121002132902226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TextBox 10"/>
          <p:cNvSpPr txBox="1"/>
          <p:nvPr/>
        </p:nvSpPr>
        <p:spPr>
          <a:xfrm>
            <a:off x="7914005" y="2821305"/>
            <a:ext cx="3844925" cy="1214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消费者：</a:t>
            </a:r>
          </a:p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这个家装公司的连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都有，</a:t>
            </a:r>
          </a:p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一定很有实力！</a:t>
            </a:r>
          </a:p>
        </p:txBody>
      </p:sp>
      <p:pic>
        <p:nvPicPr>
          <p:cNvPr id="12" name="图片 1" descr="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344" y="2821305"/>
            <a:ext cx="93503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图层 131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715" y="1630362"/>
            <a:ext cx="2909570" cy="4801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椭圆 8"/>
          <p:cNvSpPr/>
          <p:nvPr/>
        </p:nvSpPr>
        <p:spPr>
          <a:xfrm>
            <a:off x="3528695" y="3696970"/>
            <a:ext cx="704850" cy="66802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倒腾个</a:t>
            </a:r>
            <a:r>
              <a:rPr lang="en-US" altLang="zh-CN" sz="2800" b="1" dirty="0">
                <a:sym typeface="+mn-ea"/>
              </a:rPr>
              <a:t>APP</a:t>
            </a:r>
            <a:r>
              <a:rPr lang="zh-CN" altLang="en-US" sz="2800" b="1" dirty="0">
                <a:sym typeface="+mn-ea"/>
              </a:rPr>
              <a:t>有啥用？</a:t>
            </a:r>
            <a:endParaRPr lang="zh-CN" altLang="en-US" sz="2800" b="1" dirty="0"/>
          </a:p>
        </p:txBody>
      </p:sp>
      <p:sp>
        <p:nvSpPr>
          <p:cNvPr id="13" name="矩形 1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5874" y="2154053"/>
            <a:ext cx="2257023" cy="34215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589" y="1693254"/>
            <a:ext cx="6267234" cy="3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右箭头 2"/>
          <p:cNvSpPr>
            <a:spLocks noChangeArrowheads="1"/>
          </p:cNvSpPr>
          <p:nvPr/>
        </p:nvSpPr>
        <p:spPr bwMode="auto">
          <a:xfrm>
            <a:off x="4540547" y="2475162"/>
            <a:ext cx="1733578" cy="1323975"/>
          </a:xfrm>
          <a:prstGeom prst="rightArrow">
            <a:avLst>
              <a:gd name="adj1" fmla="val 61213"/>
              <a:gd name="adj2" fmla="val 49999"/>
            </a:avLst>
          </a:prstGeom>
          <a:gradFill rotWithShape="1">
            <a:gsLst>
              <a:gs pos="0">
                <a:srgbClr val="BCBCBC">
                  <a:alpha val="68999"/>
                </a:srgb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/>
              <a:t>网站妥了，该如何管理呢？</a:t>
            </a:r>
          </a:p>
        </p:txBody>
      </p:sp>
      <p:sp>
        <p:nvSpPr>
          <p:cNvPr id="22" name="矩形 21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4" name="六边形 23"/>
          <p:cNvSpPr/>
          <p:nvPr/>
        </p:nvSpPr>
        <p:spPr>
          <a:xfrm rot="1826164">
            <a:off x="2011680" y="1967865"/>
            <a:ext cx="1733550" cy="1494790"/>
          </a:xfrm>
          <a:prstGeom prst="hexagon">
            <a:avLst>
              <a:gd name="adj" fmla="val 29407"/>
              <a:gd name="vf" fmla="val 115470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六边形 24"/>
          <p:cNvSpPr/>
          <p:nvPr/>
        </p:nvSpPr>
        <p:spPr>
          <a:xfrm rot="1826164">
            <a:off x="2834640" y="3413125"/>
            <a:ext cx="1750060" cy="1509395"/>
          </a:xfrm>
          <a:prstGeom prst="hexagon">
            <a:avLst>
              <a:gd name="adj" fmla="val 29407"/>
              <a:gd name="vf" fmla="val 115470"/>
            </a:avLst>
          </a:prstGeom>
          <a:solidFill>
            <a:srgbClr val="FF66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六边形 25"/>
          <p:cNvSpPr/>
          <p:nvPr/>
        </p:nvSpPr>
        <p:spPr>
          <a:xfrm rot="1826164">
            <a:off x="1163320" y="3413125"/>
            <a:ext cx="1750060" cy="1509395"/>
          </a:xfrm>
          <a:prstGeom prst="hexagon">
            <a:avLst>
              <a:gd name="adj" fmla="val 29407"/>
              <a:gd name="vf" fmla="val 115470"/>
            </a:avLst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六边形 26"/>
          <p:cNvSpPr/>
          <p:nvPr/>
        </p:nvSpPr>
        <p:spPr>
          <a:xfrm rot="1826164">
            <a:off x="367030" y="1930400"/>
            <a:ext cx="1750060" cy="1509395"/>
          </a:xfrm>
          <a:prstGeom prst="hexagon">
            <a:avLst>
              <a:gd name="adj" fmla="val 29407"/>
              <a:gd name="vf" fmla="val 115470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4"/>
          <p:cNvSpPr txBox="1"/>
          <p:nvPr/>
        </p:nvSpPr>
        <p:spPr>
          <a:xfrm>
            <a:off x="466886" y="2485097"/>
            <a:ext cx="1483197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网站</a:t>
            </a:r>
          </a:p>
        </p:txBody>
      </p:sp>
      <p:sp>
        <p:nvSpPr>
          <p:cNvPr id="29" name="TextBox 25"/>
          <p:cNvSpPr txBox="1"/>
          <p:nvPr/>
        </p:nvSpPr>
        <p:spPr>
          <a:xfrm>
            <a:off x="2158571" y="2485097"/>
            <a:ext cx="1483197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移动网站</a:t>
            </a:r>
          </a:p>
        </p:txBody>
      </p:sp>
      <p:sp>
        <p:nvSpPr>
          <p:cNvPr id="30" name="TextBox 27"/>
          <p:cNvSpPr txBox="1"/>
          <p:nvPr/>
        </p:nvSpPr>
        <p:spPr>
          <a:xfrm>
            <a:off x="1291190" y="3965285"/>
            <a:ext cx="1483197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</a:t>
            </a:r>
          </a:p>
        </p:txBody>
      </p:sp>
      <p:sp>
        <p:nvSpPr>
          <p:cNvPr id="31" name="TextBox 28"/>
          <p:cNvSpPr txBox="1"/>
          <p:nvPr/>
        </p:nvSpPr>
        <p:spPr>
          <a:xfrm>
            <a:off x="2962235" y="3954064"/>
            <a:ext cx="1483197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</a:p>
        </p:txBody>
      </p:sp>
      <p:sp>
        <p:nvSpPr>
          <p:cNvPr id="32" name="TextBox 10"/>
          <p:cNvSpPr txBox="1"/>
          <p:nvPr/>
        </p:nvSpPr>
        <p:spPr>
          <a:xfrm>
            <a:off x="2378710" y="5638800"/>
            <a:ext cx="760857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最好的管理方法：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将所有站点纳入一个平台管理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图片\web_design_el_pas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8"/>
          <a:stretch>
            <a:fillRect/>
          </a:stretch>
        </p:blipFill>
        <p:spPr bwMode="auto">
          <a:xfrm>
            <a:off x="3279775" y="1229995"/>
            <a:ext cx="5633085" cy="360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2973" y="4495726"/>
            <a:ext cx="9579935" cy="65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网站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手机网站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+APP</a:t>
            </a:r>
          </a:p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都做好了，钱也花了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发起你的家装攻势！</a:t>
            </a:r>
            <a:endParaRPr lang="zh-CN" altLang="en-US" sz="2800" b="1" dirty="0"/>
          </a:p>
        </p:txBody>
      </p:sp>
      <p:sp>
        <p:nvSpPr>
          <p:cNvPr id="26" name="矩形 25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3704590" y="5346065"/>
            <a:ext cx="4556760" cy="48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是时候让他们来掏点钱了！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6951" y="1703705"/>
            <a:ext cx="4123690" cy="4424045"/>
          </a:xfrm>
        </p:spPr>
        <p:txBody>
          <a:bodyPr>
            <a:normAutofit fontScale="97500"/>
          </a:bodyPr>
          <a:lstStyle/>
          <a:p>
            <a:r>
              <a:rPr lang="zh-CN" altLang="en-US" sz="2160" b="1" dirty="0"/>
              <a:t>行业背景</a:t>
            </a:r>
          </a:p>
          <a:p>
            <a:r>
              <a:rPr lang="zh-CN" altLang="en-US" sz="2160" b="1" dirty="0"/>
              <a:t>云平台建设</a:t>
            </a:r>
          </a:p>
          <a:p>
            <a:r>
              <a:rPr lang="zh-CN" altLang="en-US" sz="2160" dirty="0"/>
              <a:t>我们需要什么样的</a:t>
            </a:r>
            <a:r>
              <a:rPr lang="en-US" altLang="zh-CN" sz="2160" dirty="0"/>
              <a:t>PC</a:t>
            </a:r>
            <a:r>
              <a:rPr lang="zh-CN" altLang="en-US" sz="2160" dirty="0"/>
              <a:t>网站？</a:t>
            </a:r>
          </a:p>
          <a:p>
            <a:r>
              <a:rPr lang="zh-CN" altLang="en-US" sz="2160" dirty="0"/>
              <a:t>我们需要什么样手机站？</a:t>
            </a:r>
          </a:p>
          <a:p>
            <a:r>
              <a:rPr lang="zh-CN" altLang="en-US" sz="2160" dirty="0"/>
              <a:t>为什么要用微信公众号</a:t>
            </a:r>
            <a:r>
              <a:rPr lang="en-US" altLang="zh-CN" sz="2160" dirty="0"/>
              <a:t>?</a:t>
            </a:r>
          </a:p>
          <a:p>
            <a:r>
              <a:rPr lang="zh-CN" altLang="en-US" sz="2160" dirty="0"/>
              <a:t>为什么要用</a:t>
            </a:r>
            <a:r>
              <a:rPr lang="en-US" altLang="zh-CN" sz="2160" dirty="0"/>
              <a:t>APP?</a:t>
            </a:r>
          </a:p>
          <a:p>
            <a:r>
              <a:rPr lang="zh-CN" altLang="en-US" sz="2160" dirty="0"/>
              <a:t>我们需要什么样管理系统</a:t>
            </a:r>
            <a:r>
              <a:rPr lang="en-US" altLang="zh-CN" sz="2160" dirty="0"/>
              <a:t>?</a:t>
            </a: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996918" y="59259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b="1" dirty="0"/>
              <a:t>目录</a:t>
            </a:r>
          </a:p>
          <a:p>
            <a:pPr algn="l"/>
            <a:endParaRPr lang="zh-CN" altLang="en-US" b="1" dirty="0"/>
          </a:p>
        </p:txBody>
      </p:sp>
      <p:sp>
        <p:nvSpPr>
          <p:cNvPr id="2" name="矩形 1"/>
          <p:cNvSpPr/>
          <p:nvPr/>
        </p:nvSpPr>
        <p:spPr>
          <a:xfrm>
            <a:off x="1136650" y="123888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内容占位符 2"/>
          <p:cNvSpPr txBox="1"/>
          <p:nvPr/>
        </p:nvSpPr>
        <p:spPr>
          <a:xfrm>
            <a:off x="6003747" y="1703704"/>
            <a:ext cx="3920839" cy="38830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160" b="1" dirty="0"/>
              <a:t>运营方案</a:t>
            </a:r>
            <a:endParaRPr lang="en-US" altLang="zh-CN" sz="2160" b="1" dirty="0"/>
          </a:p>
          <a:p>
            <a:r>
              <a:rPr lang="zh-CN" altLang="en-US" sz="2160" dirty="0"/>
              <a:t>如何让用户知道你</a:t>
            </a:r>
            <a:r>
              <a:rPr lang="en-US" altLang="zh-CN" sz="2160" dirty="0"/>
              <a:t>?</a:t>
            </a:r>
          </a:p>
          <a:p>
            <a:r>
              <a:rPr lang="zh-CN" altLang="en-US" sz="2160" dirty="0"/>
              <a:t>如何让客户了解你</a:t>
            </a:r>
            <a:r>
              <a:rPr lang="en-US" altLang="zh-CN" sz="2160" dirty="0"/>
              <a:t>?</a:t>
            </a:r>
          </a:p>
          <a:p>
            <a:r>
              <a:rPr lang="zh-CN" altLang="en-US" sz="2160" dirty="0"/>
              <a:t>如何让客户喜欢你</a:t>
            </a:r>
            <a:r>
              <a:rPr lang="en-US" altLang="zh-CN" sz="2160" dirty="0"/>
              <a:t>?</a:t>
            </a:r>
          </a:p>
          <a:p>
            <a:r>
              <a:rPr lang="zh-CN" altLang="en-US" sz="2160" dirty="0"/>
              <a:t>如何让客户信任你？</a:t>
            </a:r>
          </a:p>
          <a:p>
            <a:r>
              <a:rPr lang="zh-CN" altLang="en-US" sz="2160" dirty="0"/>
              <a:t>线上如何推广？</a:t>
            </a:r>
          </a:p>
          <a:p>
            <a:r>
              <a:rPr lang="zh-CN" altLang="en-US" sz="2160" dirty="0"/>
              <a:t>线下如何推广？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659635" y="2778323"/>
            <a:ext cx="10167655" cy="1174207"/>
          </a:xfrm>
          <a:custGeom>
            <a:avLst/>
            <a:gdLst>
              <a:gd name="connsiteX0" fmla="*/ 0 w 7315200"/>
              <a:gd name="connsiteY0" fmla="*/ 203994 h 1174207"/>
              <a:gd name="connsiteX1" fmla="*/ 691376 w 7315200"/>
              <a:gd name="connsiteY1" fmla="*/ 627741 h 1174207"/>
              <a:gd name="connsiteX2" fmla="*/ 1405054 w 7315200"/>
              <a:gd name="connsiteY2" fmla="*/ 817311 h 1174207"/>
              <a:gd name="connsiteX3" fmla="*/ 3189249 w 7315200"/>
              <a:gd name="connsiteY3" fmla="*/ 3272 h 1174207"/>
              <a:gd name="connsiteX4" fmla="*/ 5263376 w 7315200"/>
              <a:gd name="connsiteY4" fmla="*/ 1174150 h 1174207"/>
              <a:gd name="connsiteX5" fmla="*/ 7259444 w 7315200"/>
              <a:gd name="connsiteY5" fmla="*/ 59028 h 1174207"/>
              <a:gd name="connsiteX6" fmla="*/ 7259444 w 7315200"/>
              <a:gd name="connsiteY6" fmla="*/ 59028 h 1174207"/>
              <a:gd name="connsiteX7" fmla="*/ 7315200 w 7315200"/>
              <a:gd name="connsiteY7" fmla="*/ 4787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15200" h="1174207">
                <a:moveTo>
                  <a:pt x="0" y="203994"/>
                </a:moveTo>
                <a:cubicBezTo>
                  <a:pt x="228600" y="364758"/>
                  <a:pt x="457200" y="525522"/>
                  <a:pt x="691376" y="627741"/>
                </a:cubicBezTo>
                <a:cubicBezTo>
                  <a:pt x="925552" y="729960"/>
                  <a:pt x="988742" y="921389"/>
                  <a:pt x="1405054" y="817311"/>
                </a:cubicBezTo>
                <a:cubicBezTo>
                  <a:pt x="1821366" y="713233"/>
                  <a:pt x="2546195" y="-56201"/>
                  <a:pt x="3189249" y="3272"/>
                </a:cubicBezTo>
                <a:cubicBezTo>
                  <a:pt x="3832303" y="62745"/>
                  <a:pt x="4585010" y="1164857"/>
                  <a:pt x="5263376" y="1174150"/>
                </a:cubicBezTo>
                <a:cubicBezTo>
                  <a:pt x="5941742" y="1183443"/>
                  <a:pt x="7259444" y="59028"/>
                  <a:pt x="7259444" y="59028"/>
                </a:cubicBezTo>
                <a:lnTo>
                  <a:pt x="7259444" y="59028"/>
                </a:lnTo>
                <a:lnTo>
                  <a:pt x="7315200" y="47877"/>
                </a:ln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7"/>
          <p:cNvSpPr>
            <a:spLocks noChangeArrowheads="1"/>
          </p:cNvSpPr>
          <p:nvPr/>
        </p:nvSpPr>
        <p:spPr bwMode="auto">
          <a:xfrm>
            <a:off x="2360015" y="3166311"/>
            <a:ext cx="1355235" cy="13557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趁时机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促消费</a:t>
            </a:r>
          </a:p>
        </p:txBody>
      </p:sp>
      <p:sp>
        <p:nvSpPr>
          <p:cNvPr id="7" name="椭圆 8"/>
          <p:cNvSpPr>
            <a:spLocks noChangeArrowheads="1"/>
          </p:cNvSpPr>
          <p:nvPr/>
        </p:nvSpPr>
        <p:spPr bwMode="auto">
          <a:xfrm>
            <a:off x="650970" y="2268656"/>
            <a:ext cx="1355235" cy="13557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先吸粉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聚人气</a:t>
            </a:r>
          </a:p>
        </p:txBody>
      </p:sp>
      <p:sp>
        <p:nvSpPr>
          <p:cNvPr id="8" name="椭圆 9"/>
          <p:cNvSpPr>
            <a:spLocks noChangeArrowheads="1"/>
          </p:cNvSpPr>
          <p:nvPr/>
        </p:nvSpPr>
        <p:spPr bwMode="auto">
          <a:xfrm>
            <a:off x="4094753" y="2262614"/>
            <a:ext cx="1355235" cy="13557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回头客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再赚点</a:t>
            </a:r>
          </a:p>
        </p:txBody>
      </p:sp>
      <p:sp>
        <p:nvSpPr>
          <p:cNvPr id="10" name="椭圆 7"/>
          <p:cNvSpPr>
            <a:spLocks noChangeArrowheads="1"/>
          </p:cNvSpPr>
          <p:nvPr/>
        </p:nvSpPr>
        <p:spPr bwMode="auto">
          <a:xfrm>
            <a:off x="8364677" y="3164931"/>
            <a:ext cx="1355235" cy="13557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线上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推广</a:t>
            </a:r>
          </a:p>
        </p:txBody>
      </p:sp>
      <p:sp>
        <p:nvSpPr>
          <p:cNvPr id="11" name="椭圆 7"/>
          <p:cNvSpPr>
            <a:spLocks noChangeArrowheads="1"/>
          </p:cNvSpPr>
          <p:nvPr/>
        </p:nvSpPr>
        <p:spPr bwMode="auto">
          <a:xfrm>
            <a:off x="6275762" y="2268656"/>
            <a:ext cx="1355235" cy="13557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建口碑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多分享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1631920" y="5312055"/>
            <a:ext cx="9659795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一步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一步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是魔鬼的步伐，是你的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家装营销计划</a:t>
            </a:r>
          </a:p>
        </p:txBody>
      </p:sp>
      <p:pic>
        <p:nvPicPr>
          <p:cNvPr id="14" name="图片 1" descr="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76" y="4982847"/>
            <a:ext cx="934699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标题 1"/>
          <p:cNvSpPr>
            <a:spLocks noGrp="1"/>
          </p:cNvSpPr>
          <p:nvPr/>
        </p:nvSpPr>
        <p:spPr>
          <a:xfrm>
            <a:off x="483330" y="225566"/>
            <a:ext cx="9599803" cy="618645"/>
          </a:xfrm>
          <a:prstGeom prst="rect">
            <a:avLst/>
          </a:prstGeom>
        </p:spPr>
        <p:txBody>
          <a:bodyPr vert="horz" lIns="91419" tIns="45709" rIns="91419" bIns="45709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让客户掏钱，我是这样打算的</a:t>
            </a:r>
            <a:r>
              <a:rPr lang="en-US" altLang="zh-CN" sz="2800" b="1" dirty="0">
                <a:sym typeface="+mn-ea"/>
              </a:rPr>
              <a:t>...</a:t>
            </a:r>
            <a:endParaRPr lang="zh-CN" altLang="en-US" sz="2800" b="1" dirty="0"/>
          </a:p>
        </p:txBody>
      </p:sp>
      <p:sp>
        <p:nvSpPr>
          <p:cNvPr id="26" name="矩形 25"/>
          <p:cNvSpPr/>
          <p:nvPr/>
        </p:nvSpPr>
        <p:spPr>
          <a:xfrm>
            <a:off x="611585" y="871855"/>
            <a:ext cx="837071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2" name="椭圆 7"/>
          <p:cNvSpPr>
            <a:spLocks noChangeArrowheads="1"/>
          </p:cNvSpPr>
          <p:nvPr/>
        </p:nvSpPr>
        <p:spPr bwMode="auto">
          <a:xfrm>
            <a:off x="10424232" y="2374375"/>
            <a:ext cx="1355235" cy="13557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线下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推广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522" y="1341084"/>
            <a:ext cx="585353" cy="577109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11" y="2018078"/>
            <a:ext cx="585353" cy="577109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875" y="744579"/>
            <a:ext cx="585353" cy="5771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092" y="221353"/>
            <a:ext cx="585353" cy="5771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522" y="186866"/>
            <a:ext cx="585353" cy="5771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51" y="754776"/>
            <a:ext cx="585353" cy="57710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464" y="1331885"/>
            <a:ext cx="585353" cy="577109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242933" y="1850898"/>
            <a:ext cx="6178942" cy="3589324"/>
            <a:chOff x="6259" y="2703"/>
            <a:chExt cx="12493" cy="6844"/>
          </a:xfrm>
        </p:grpSpPr>
        <p:pic>
          <p:nvPicPr>
            <p:cNvPr id="4" name="图片 7" descr="摇一摇红包前台页2.gif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086"/>
            <a:stretch>
              <a:fillRect/>
            </a:stretch>
          </p:blipFill>
          <p:spPr bwMode="auto">
            <a:xfrm>
              <a:off x="9260" y="2703"/>
              <a:ext cx="9493" cy="6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59" y="2956"/>
              <a:ext cx="3001" cy="5180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609338" y="2533155"/>
            <a:ext cx="3584388" cy="2026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假设我们就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块预算，金额随机，那么：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红包金额随机（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0.05-0.5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元）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2000~20000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别忘了，领红包必须先让他关注你的公众号，不然就白忙活啦！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80010" y="5158275"/>
            <a:ext cx="12191999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这年头，一个微信运营的月薪就要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5-8K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，约等于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万粉丝！</a:t>
            </a: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有了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万粉丝，什么事情不好做呢？</a:t>
            </a: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zh-CN" sz="2800" b="1" dirty="0">
                <a:sym typeface="+mn-ea"/>
              </a:rPr>
              <a:t>论吸粉，有什么比发红包更有效？</a:t>
            </a:r>
            <a:endParaRPr lang="zh-CN" altLang="en-US" sz="2800" b="1" dirty="0"/>
          </a:p>
        </p:txBody>
      </p:sp>
      <p:sp>
        <p:nvSpPr>
          <p:cNvPr id="26" name="矩形 25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97" y="1546098"/>
            <a:ext cx="268605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r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86" y="1358903"/>
            <a:ext cx="1996070" cy="101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 descr="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55" y="1347473"/>
            <a:ext cx="2031043" cy="101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" descr="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55" y="2515944"/>
            <a:ext cx="2031043" cy="96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 descr="r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55" y="3640329"/>
            <a:ext cx="2031043" cy="10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 descr="showbo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87" y="2527374"/>
            <a:ext cx="1996070" cy="96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 descr="yh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87" y="3644101"/>
            <a:ext cx="1996070" cy="103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内容占位符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035" y="5152390"/>
            <a:ext cx="459105" cy="4527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05" y="5152390"/>
            <a:ext cx="459105" cy="45275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450" y="5152390"/>
            <a:ext cx="459105" cy="4527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5" y="5152390"/>
            <a:ext cx="459105" cy="4527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85" y="5152390"/>
            <a:ext cx="459105" cy="4527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30" y="5152390"/>
            <a:ext cx="459105" cy="4527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965" y="5152390"/>
            <a:ext cx="459105" cy="452755"/>
          </a:xfrm>
          <a:prstGeom prst="rect">
            <a:avLst/>
          </a:prstGeom>
        </p:spPr>
      </p:pic>
      <p:cxnSp>
        <p:nvCxnSpPr>
          <p:cNvPr id="19" name="肘形连接符 18"/>
          <p:cNvCxnSpPr>
            <a:stCxn id="4" idx="3"/>
          </p:cNvCxnSpPr>
          <p:nvPr/>
        </p:nvCxnSpPr>
        <p:spPr>
          <a:xfrm>
            <a:off x="7875721" y="1866664"/>
            <a:ext cx="1081805" cy="507761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连接符 21"/>
          <p:cNvCxnSpPr>
            <a:stCxn id="8" idx="3"/>
          </p:cNvCxnSpPr>
          <p:nvPr/>
        </p:nvCxnSpPr>
        <p:spPr>
          <a:xfrm>
            <a:off x="7875722" y="3009263"/>
            <a:ext cx="1081803" cy="481889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连接符 23"/>
          <p:cNvCxnSpPr/>
          <p:nvPr/>
        </p:nvCxnSpPr>
        <p:spPr>
          <a:xfrm>
            <a:off x="2215290" y="1672080"/>
            <a:ext cx="1081804" cy="438309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连接符 25"/>
          <p:cNvCxnSpPr/>
          <p:nvPr/>
        </p:nvCxnSpPr>
        <p:spPr>
          <a:xfrm>
            <a:off x="7806506" y="4280438"/>
            <a:ext cx="1081804" cy="438309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肘形连接符 26"/>
          <p:cNvCxnSpPr/>
          <p:nvPr/>
        </p:nvCxnSpPr>
        <p:spPr>
          <a:xfrm>
            <a:off x="2215290" y="2726054"/>
            <a:ext cx="1081804" cy="438309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肘形连接符 27"/>
          <p:cNvCxnSpPr/>
          <p:nvPr/>
        </p:nvCxnSpPr>
        <p:spPr>
          <a:xfrm>
            <a:off x="2215290" y="3921629"/>
            <a:ext cx="1081804" cy="438309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577452" y="1723515"/>
            <a:ext cx="216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现场搭建告白微信墙，用户发送文字、表情、图标上墙展示，提升预约现场热度！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577452" y="2801629"/>
            <a:ext cx="216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网站上展示消费者甜蜜相册，留住感动瞬间，让家装与爱永存！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8526523" y="1504165"/>
            <a:ext cx="2011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提供摇一摇会员福利，奖品回馈，让你的用户更加爱你！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577452" y="4022122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多种微信场景下都可派发红包，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吸粉最给力！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8527380" y="2635271"/>
            <a:ext cx="2040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将浓情蜜意场景化，图文、音乐、特效齐上阵，既节约推广成本，更能打动用户！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505258" y="3801981"/>
            <a:ext cx="2062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红包摇一摇，更有惊喜感。还可加入优惠券、代金券、会员卡等更有转化率的奖品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454057" y="5809928"/>
            <a:ext cx="6877050" cy="48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那些要掏钱的客户</a:t>
            </a:r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听着，你们已经被我们包围了</a:t>
            </a:r>
          </a:p>
        </p:txBody>
      </p:sp>
      <p:sp>
        <p:nvSpPr>
          <p:cNvPr id="29" name="矩形​​ 36"/>
          <p:cNvSpPr/>
          <p:nvPr/>
        </p:nvSpPr>
        <p:spPr bwMode="auto">
          <a:xfrm>
            <a:off x="690340" y="1425848"/>
            <a:ext cx="1465189" cy="2873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微信墙</a:t>
            </a:r>
          </a:p>
        </p:txBody>
      </p:sp>
      <p:sp>
        <p:nvSpPr>
          <p:cNvPr id="30" name="矩形​​ 36"/>
          <p:cNvSpPr/>
          <p:nvPr/>
        </p:nvSpPr>
        <p:spPr bwMode="auto">
          <a:xfrm>
            <a:off x="690339" y="2490151"/>
            <a:ext cx="1465189" cy="2873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微相册</a:t>
            </a:r>
          </a:p>
        </p:txBody>
      </p:sp>
      <p:sp>
        <p:nvSpPr>
          <p:cNvPr id="33" name="矩形​​ 36"/>
          <p:cNvSpPr/>
          <p:nvPr/>
        </p:nvSpPr>
        <p:spPr bwMode="auto">
          <a:xfrm>
            <a:off x="690338" y="3687795"/>
            <a:ext cx="1465189" cy="2873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现金红包</a:t>
            </a:r>
          </a:p>
        </p:txBody>
      </p:sp>
      <p:sp>
        <p:nvSpPr>
          <p:cNvPr id="39" name="矩形​​ 36"/>
          <p:cNvSpPr/>
          <p:nvPr/>
        </p:nvSpPr>
        <p:spPr bwMode="auto">
          <a:xfrm>
            <a:off x="9040423" y="2125036"/>
            <a:ext cx="1465189" cy="2873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摇大奖</a:t>
            </a:r>
          </a:p>
        </p:txBody>
      </p:sp>
      <p:sp>
        <p:nvSpPr>
          <p:cNvPr id="40" name="矩形​​ 36"/>
          <p:cNvSpPr/>
          <p:nvPr/>
        </p:nvSpPr>
        <p:spPr bwMode="auto">
          <a:xfrm>
            <a:off x="9031257" y="3251972"/>
            <a:ext cx="1465189" cy="2873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微场景</a:t>
            </a:r>
          </a:p>
        </p:txBody>
      </p:sp>
      <p:sp>
        <p:nvSpPr>
          <p:cNvPr id="41" name="矩形​​ 36"/>
          <p:cNvSpPr/>
          <p:nvPr/>
        </p:nvSpPr>
        <p:spPr bwMode="auto">
          <a:xfrm>
            <a:off x="9040423" y="4455731"/>
            <a:ext cx="1465189" cy="2873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摇红包</a:t>
            </a: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只发红包太单调？这些吸粉工具也要用起来！</a:t>
            </a:r>
            <a:endParaRPr lang="zh-CN" altLang="en-US" sz="2800" b="1" dirty="0"/>
          </a:p>
        </p:txBody>
      </p:sp>
      <p:sp>
        <p:nvSpPr>
          <p:cNvPr id="10" name="矩形 9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64356" y="5782593"/>
            <a:ext cx="10186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一款”疯狂数钱“微信小游戏：只需简单几步，就能引爆家装节营销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9574530" y="796925"/>
            <a:ext cx="2000885" cy="1542415"/>
            <a:chOff x="14699" y="254"/>
            <a:chExt cx="4111" cy="333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0" y="2393"/>
              <a:ext cx="1230" cy="119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3" y="1373"/>
              <a:ext cx="925" cy="92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69" y="1329"/>
              <a:ext cx="925" cy="92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2" y="254"/>
              <a:ext cx="924" cy="92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9" y="449"/>
              <a:ext cx="924" cy="92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2" y="355"/>
              <a:ext cx="925" cy="925"/>
            </a:xfrm>
            <a:prstGeom prst="rect">
              <a:avLst/>
            </a:prstGeom>
          </p:spPr>
        </p:pic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205" y="2277110"/>
            <a:ext cx="145542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3345" y="2277110"/>
            <a:ext cx="1664335" cy="271272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3805" y="2277110"/>
            <a:ext cx="1613535" cy="271272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621155" y="1816100"/>
            <a:ext cx="1299210" cy="31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活动首页                             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3556635" y="1816100"/>
            <a:ext cx="1156335" cy="31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活动规则                             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5384165" y="1816100"/>
            <a:ext cx="1238885" cy="31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中奖名单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7377430" y="1816100"/>
            <a:ext cx="1309370" cy="31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活动界面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9299575" y="1827530"/>
            <a:ext cx="1208405" cy="31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中奖界面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0650" y="5103495"/>
            <a:ext cx="9338310" cy="372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有了粉丝就要多互动，热闹小游戏玩起来！</a:t>
            </a:r>
            <a:endParaRPr lang="zh-CN" altLang="en-US" sz="2800" b="1" dirty="0"/>
          </a:p>
        </p:txBody>
      </p:sp>
      <p:sp>
        <p:nvSpPr>
          <p:cNvPr id="10" name="矩形 9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08" y="2333503"/>
            <a:ext cx="1700042" cy="26954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5" y="1113422"/>
            <a:ext cx="2686050" cy="6096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51034" y="2259024"/>
            <a:ext cx="1703235" cy="274889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768" y="1971841"/>
            <a:ext cx="2335778" cy="10490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348" y="1971841"/>
            <a:ext cx="2335778" cy="10490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768" y="3177173"/>
            <a:ext cx="2335778" cy="10490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3348" y="3177173"/>
            <a:ext cx="2335778" cy="104900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83868" y="1971969"/>
            <a:ext cx="5170738" cy="909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游戏不在乎多少，要的是新奇好玩！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5"/>
          <p:cNvSpPr txBox="1"/>
          <p:nvPr/>
        </p:nvSpPr>
        <p:spPr>
          <a:xfrm>
            <a:off x="1024311" y="4831354"/>
            <a:ext cx="10573976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以红包、积分、优惠券、折扣卡等等为奖品激励</a:t>
            </a: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有诱惑力，更有转化率！</a:t>
            </a:r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多款小游戏现已加入肯</a:t>
            </a:r>
            <a:r>
              <a:rPr lang="en-US" altLang="zh-CN" sz="2800" b="1" dirty="0">
                <a:sym typeface="+mn-ea"/>
              </a:rPr>
              <a:t>X</a:t>
            </a:r>
            <a:r>
              <a:rPr lang="zh-CN" altLang="en-US" sz="2800" b="1" dirty="0">
                <a:sym typeface="+mn-ea"/>
              </a:rPr>
              <a:t>基豪华午餐！</a:t>
            </a:r>
            <a:endParaRPr lang="zh-CN" altLang="en-US" sz="2800" b="1" dirty="0"/>
          </a:p>
        </p:txBody>
      </p:sp>
      <p:sp>
        <p:nvSpPr>
          <p:cNvPr id="8" name="矩形 7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3" name="文本框 12"/>
          <p:cNvSpPr txBox="1"/>
          <p:nvPr/>
        </p:nvSpPr>
        <p:spPr>
          <a:xfrm>
            <a:off x="-203835" y="2698750"/>
            <a:ext cx="4613910" cy="1436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00150" lvl="2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在玩乐中完成营销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0150" lvl="2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在奖励中实现销售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0150" lvl="2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趣味传播，不招人烦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0150" lvl="2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高效消费转化，提升销售业绩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212" y="2698750"/>
            <a:ext cx="268605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9446481" y="844211"/>
            <a:ext cx="1812925" cy="1175385"/>
            <a:chOff x="15881" y="355"/>
            <a:chExt cx="3440" cy="2230"/>
          </a:xfrm>
        </p:grpSpPr>
        <p:pic>
          <p:nvPicPr>
            <p:cNvPr id="16" name="内容占位符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" y="482"/>
              <a:ext cx="948" cy="948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2" y="1637"/>
              <a:ext cx="948" cy="94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" y="1637"/>
              <a:ext cx="948" cy="948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1" y="355"/>
              <a:ext cx="948" cy="94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2" y="425"/>
              <a:ext cx="948" cy="948"/>
            </a:xfrm>
            <a:prstGeom prst="rect">
              <a:avLst/>
            </a:prstGeom>
          </p:spPr>
        </p:pic>
      </p:grpSp>
      <p:sp>
        <p:nvSpPr>
          <p:cNvPr id="13" name="文本框 5"/>
          <p:cNvSpPr txBox="1"/>
          <p:nvPr/>
        </p:nvSpPr>
        <p:spPr>
          <a:xfrm>
            <a:off x="809046" y="5090434"/>
            <a:ext cx="10573976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有了充足酝酿后，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过家家家装公司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为期一月的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“预约装修优惠”特价促销活动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取得效果：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单月产生订单</a:t>
            </a:r>
            <a:r>
              <a:rPr lang="en-US" altLang="zh-CN" sz="20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284</a:t>
            </a:r>
            <a:r>
              <a:rPr lang="zh-CN" altLang="en-US" sz="20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，达成销额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17502480</a:t>
            </a:r>
            <a:r>
              <a:rPr lang="zh-CN" altLang="en-US" sz="20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前戏做足！接下来该收钱</a:t>
            </a:r>
            <a:r>
              <a:rPr lang="en-US" altLang="zh-CN" sz="2800" b="1" dirty="0">
                <a:sym typeface="+mn-ea"/>
              </a:rPr>
              <a:t>...</a:t>
            </a:r>
            <a:r>
              <a:rPr lang="zh-CN" altLang="en-US" sz="2800" b="1" dirty="0">
                <a:sym typeface="+mn-ea"/>
              </a:rPr>
              <a:t>不</a:t>
            </a:r>
            <a:r>
              <a:rPr lang="en-US" altLang="zh-CN" sz="2800" b="1" dirty="0">
                <a:sym typeface="+mn-ea"/>
              </a:rPr>
              <a:t>...</a:t>
            </a:r>
            <a:r>
              <a:rPr lang="zh-CN" altLang="en-US" sz="2800" b="1" dirty="0">
                <a:sym typeface="+mn-ea"/>
              </a:rPr>
              <a:t>是收网了！</a:t>
            </a:r>
            <a:endParaRPr lang="zh-CN" altLang="en-US" sz="2800" b="1" dirty="0"/>
          </a:p>
        </p:txBody>
      </p:sp>
      <p:sp>
        <p:nvSpPr>
          <p:cNvPr id="10" name="矩形 9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41" y="1993320"/>
            <a:ext cx="3369803" cy="7647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9128" y="2995542"/>
            <a:ext cx="3320214" cy="17266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8970" y="2010654"/>
            <a:ext cx="7990372" cy="77507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4104" y="2951557"/>
            <a:ext cx="6222005" cy="177062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353227" y="1679524"/>
            <a:ext cx="5006487" cy="3118574"/>
            <a:chOff x="7564" y="2498"/>
            <a:chExt cx="9259" cy="5379"/>
          </a:xfrm>
        </p:grpSpPr>
        <p:pic>
          <p:nvPicPr>
            <p:cNvPr id="4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08" y="6472"/>
              <a:ext cx="3472" cy="1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4" y="4090"/>
              <a:ext cx="3882" cy="2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4" y="4837"/>
              <a:ext cx="2530" cy="1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91" y="2498"/>
              <a:ext cx="2788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" y="3145"/>
              <a:ext cx="3385" cy="1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5" y="2498"/>
              <a:ext cx="2360" cy="1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" y="5536"/>
              <a:ext cx="3775" cy="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文本框 10"/>
          <p:cNvSpPr txBox="1"/>
          <p:nvPr/>
        </p:nvSpPr>
        <p:spPr>
          <a:xfrm>
            <a:off x="609600" y="2012950"/>
            <a:ext cx="4001135" cy="2377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据统计，天猫双十一、京东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6.18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活动最常见的促销方式为</a:t>
            </a:r>
          </a:p>
          <a:p>
            <a:pPr>
              <a:lnSpc>
                <a:spcPct val="150000"/>
              </a:lnSpc>
            </a:pP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组合套餐、团购秒杀、优惠券、满减满送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809046" y="5350758"/>
            <a:ext cx="10573976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轻松炮制一场媲美天猫京东的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电商盛筵</a:t>
            </a: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有了这些，我想很难有漏网之鱼了吧！</a:t>
            </a:r>
            <a:endParaRPr lang="zh-CN" altLang="en-US" sz="2800" b="1" dirty="0"/>
          </a:p>
        </p:txBody>
      </p:sp>
      <p:sp>
        <p:nvSpPr>
          <p:cNvPr id="12" name="矩形 11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113" y="236870"/>
            <a:ext cx="567649" cy="567649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60" y="243775"/>
            <a:ext cx="567649" cy="5676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854" y="835376"/>
            <a:ext cx="567649" cy="567649"/>
          </a:xfrm>
          <a:prstGeom prst="rect">
            <a:avLst/>
          </a:prstGeom>
        </p:spPr>
      </p:pic>
      <p:pic>
        <p:nvPicPr>
          <p:cNvPr id="20" name="图片 4" descr="17597281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811" y="1515192"/>
            <a:ext cx="1914525" cy="3406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图片 2" descr="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56" y="1244047"/>
            <a:ext cx="5856288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15"/>
          <p:cNvSpPr txBox="1"/>
          <p:nvPr/>
        </p:nvSpPr>
        <p:spPr>
          <a:xfrm>
            <a:off x="377418" y="5529837"/>
            <a:ext cx="11245085" cy="809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一个人一辈子能买几套房子</a:t>
            </a: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抓住客户，用心服务，让他的亲朋好友都要成为我们的忠实粉丝！</a:t>
            </a: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会员卡祭出手，消费一次就走，门也没有！</a:t>
            </a:r>
            <a:endParaRPr lang="zh-CN" altLang="en-US" sz="2800" b="1" dirty="0"/>
          </a:p>
        </p:txBody>
      </p:sp>
      <p:sp>
        <p:nvSpPr>
          <p:cNvPr id="12" name="矩形 11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grpSp>
        <p:nvGrpSpPr>
          <p:cNvPr id="3" name="组合 2"/>
          <p:cNvGrpSpPr/>
          <p:nvPr/>
        </p:nvGrpSpPr>
        <p:grpSpPr>
          <a:xfrm>
            <a:off x="7938770" y="3204210"/>
            <a:ext cx="2942590" cy="1856740"/>
            <a:chOff x="12458" y="5244"/>
            <a:chExt cx="4634" cy="29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458" y="5244"/>
              <a:ext cx="4634" cy="292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13" y="5419"/>
              <a:ext cx="2202" cy="40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" y="5681"/>
              <a:ext cx="4230" cy="9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箭头 1639"/>
          <p:cNvSpPr>
            <a:spLocks noChangeShapeType="1"/>
          </p:cNvSpPr>
          <p:nvPr/>
        </p:nvSpPr>
        <p:spPr bwMode="auto">
          <a:xfrm flipV="1">
            <a:off x="5887086" y="4911725"/>
            <a:ext cx="857249" cy="270019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0" name="箭头 1639"/>
          <p:cNvSpPr>
            <a:spLocks noChangeShapeType="1"/>
          </p:cNvSpPr>
          <p:nvPr/>
        </p:nvSpPr>
        <p:spPr bwMode="auto">
          <a:xfrm flipV="1">
            <a:off x="5887086" y="4911725"/>
            <a:ext cx="857249" cy="270019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AutoShape 35"/>
          <p:cNvSpPr>
            <a:spLocks noChangeArrowheads="1"/>
          </p:cNvSpPr>
          <p:nvPr/>
        </p:nvSpPr>
        <p:spPr bwMode="auto">
          <a:xfrm flipV="1">
            <a:off x="6767989" y="2046288"/>
            <a:ext cx="1724025" cy="4365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3种积分类型选择</a:t>
            </a:r>
          </a:p>
        </p:txBody>
      </p:sp>
      <p:sp>
        <p:nvSpPr>
          <p:cNvPr id="24" name="AutoShape 36"/>
          <p:cNvSpPr>
            <a:spLocks noChangeArrowheads="1"/>
          </p:cNvSpPr>
          <p:nvPr/>
        </p:nvSpPr>
        <p:spPr bwMode="auto">
          <a:xfrm flipV="1">
            <a:off x="6767195" y="2587625"/>
            <a:ext cx="1725613" cy="3603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自定义等级说明</a:t>
            </a:r>
          </a:p>
        </p:txBody>
      </p:sp>
      <p:sp>
        <p:nvSpPr>
          <p:cNvPr id="27" name="AutoShape 39"/>
          <p:cNvSpPr>
            <a:spLocks noChangeArrowheads="1"/>
          </p:cNvSpPr>
          <p:nvPr/>
        </p:nvSpPr>
        <p:spPr bwMode="auto">
          <a:xfrm flipV="1">
            <a:off x="6767989" y="2995613"/>
            <a:ext cx="1724025" cy="3603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多种等级条件选择</a:t>
            </a:r>
          </a:p>
        </p:txBody>
      </p:sp>
      <p:sp>
        <p:nvSpPr>
          <p:cNvPr id="28" name="AutoShape 40"/>
          <p:cNvSpPr>
            <a:spLocks noChangeArrowheads="1"/>
          </p:cNvSpPr>
          <p:nvPr/>
        </p:nvSpPr>
        <p:spPr bwMode="auto">
          <a:xfrm flipV="1">
            <a:off x="6767989" y="3444875"/>
            <a:ext cx="1724025" cy="3603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自定义特权次数</a:t>
            </a:r>
          </a:p>
        </p:txBody>
      </p:sp>
      <p:sp>
        <p:nvSpPr>
          <p:cNvPr id="31" name="AutoShape 43"/>
          <p:cNvSpPr>
            <a:spLocks noChangeArrowheads="1"/>
          </p:cNvSpPr>
          <p:nvPr/>
        </p:nvSpPr>
        <p:spPr bwMode="auto">
          <a:xfrm flipV="1">
            <a:off x="6767196" y="3839528"/>
            <a:ext cx="1725612" cy="3603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自定义特权范围</a:t>
            </a:r>
          </a:p>
        </p:txBody>
      </p:sp>
      <p:sp>
        <p:nvSpPr>
          <p:cNvPr id="71" name="AutoShape 61"/>
          <p:cNvSpPr>
            <a:spLocks noChangeArrowheads="1"/>
          </p:cNvSpPr>
          <p:nvPr/>
        </p:nvSpPr>
        <p:spPr bwMode="auto">
          <a:xfrm flipV="1">
            <a:off x="6767195" y="4313610"/>
            <a:ext cx="1725613" cy="3603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制定差异化优惠</a:t>
            </a:r>
          </a:p>
        </p:txBody>
      </p:sp>
      <p:sp>
        <p:nvSpPr>
          <p:cNvPr id="72" name="AutoShape 63"/>
          <p:cNvSpPr>
            <a:spLocks noChangeArrowheads="1"/>
          </p:cNvSpPr>
          <p:nvPr/>
        </p:nvSpPr>
        <p:spPr bwMode="auto">
          <a:xfrm flipV="1">
            <a:off x="6767989" y="4724772"/>
            <a:ext cx="1724025" cy="3619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站内信管理、推送</a:t>
            </a:r>
          </a:p>
        </p:txBody>
      </p:sp>
      <p:sp>
        <p:nvSpPr>
          <p:cNvPr id="73" name="AutoShape 65"/>
          <p:cNvSpPr>
            <a:spLocks noChangeArrowheads="1"/>
          </p:cNvSpPr>
          <p:nvPr/>
        </p:nvSpPr>
        <p:spPr bwMode="auto">
          <a:xfrm flipV="1">
            <a:off x="6767989" y="5143872"/>
            <a:ext cx="1724025" cy="3619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礼品管理</a:t>
            </a:r>
          </a:p>
        </p:txBody>
      </p:sp>
      <p:sp>
        <p:nvSpPr>
          <p:cNvPr id="74" name="AutoShape 67"/>
          <p:cNvSpPr>
            <a:spLocks noChangeArrowheads="1"/>
          </p:cNvSpPr>
          <p:nvPr/>
        </p:nvSpPr>
        <p:spPr bwMode="auto">
          <a:xfrm flipV="1">
            <a:off x="6767195" y="5540747"/>
            <a:ext cx="1725613" cy="3619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节日关怀</a:t>
            </a:r>
          </a:p>
        </p:txBody>
      </p:sp>
      <p:sp>
        <p:nvSpPr>
          <p:cNvPr id="7" name="AutoShape 19"/>
          <p:cNvSpPr>
            <a:spLocks noChangeArrowheads="1"/>
          </p:cNvSpPr>
          <p:nvPr/>
        </p:nvSpPr>
        <p:spPr bwMode="auto">
          <a:xfrm flipV="1">
            <a:off x="2785110" y="3171825"/>
            <a:ext cx="1287463" cy="55721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solidFill>
                  <a:schemeClr val="bg1"/>
                </a:solidFill>
                <a:ea typeface="微软雅黑" panose="020B0503020204020204" pitchFamily="34" charset="-122"/>
              </a:rPr>
              <a:t>会员设置</a:t>
            </a:r>
          </a:p>
        </p:txBody>
      </p:sp>
      <p:sp>
        <p:nvSpPr>
          <p:cNvPr id="65" name="AutoShape 20"/>
          <p:cNvSpPr>
            <a:spLocks noChangeArrowheads="1"/>
          </p:cNvSpPr>
          <p:nvPr/>
        </p:nvSpPr>
        <p:spPr bwMode="auto">
          <a:xfrm flipV="1">
            <a:off x="4535964" y="2339340"/>
            <a:ext cx="1725613" cy="4381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积分策略</a:t>
            </a:r>
          </a:p>
        </p:txBody>
      </p:sp>
      <p:sp>
        <p:nvSpPr>
          <p:cNvPr id="66" name="AutoShape 21"/>
          <p:cNvSpPr>
            <a:spLocks noChangeArrowheads="1"/>
          </p:cNvSpPr>
          <p:nvPr/>
        </p:nvSpPr>
        <p:spPr bwMode="auto">
          <a:xfrm flipV="1">
            <a:off x="2801620" y="4510460"/>
            <a:ext cx="1287463" cy="5762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bg1"/>
                </a:solidFill>
                <a:ea typeface="微软雅黑" panose="020B0503020204020204" pitchFamily="34" charset="-122"/>
              </a:rPr>
              <a:t>互动营销</a:t>
            </a:r>
          </a:p>
        </p:txBody>
      </p:sp>
      <p:sp>
        <p:nvSpPr>
          <p:cNvPr id="67" name="AutoShape 22"/>
          <p:cNvSpPr>
            <a:spLocks noChangeArrowheads="1"/>
          </p:cNvSpPr>
          <p:nvPr/>
        </p:nvSpPr>
        <p:spPr bwMode="auto">
          <a:xfrm flipV="1">
            <a:off x="4535964" y="2963228"/>
            <a:ext cx="1725613" cy="3603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会员等级</a:t>
            </a:r>
          </a:p>
        </p:txBody>
      </p:sp>
      <p:sp>
        <p:nvSpPr>
          <p:cNvPr id="68" name="AutoShape 23"/>
          <p:cNvSpPr>
            <a:spLocks noChangeArrowheads="1"/>
          </p:cNvSpPr>
          <p:nvPr/>
        </p:nvSpPr>
        <p:spPr bwMode="auto">
          <a:xfrm flipV="1">
            <a:off x="4535964" y="3656965"/>
            <a:ext cx="1725613" cy="395288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会员特权</a:t>
            </a:r>
          </a:p>
        </p:txBody>
      </p:sp>
      <p:sp>
        <p:nvSpPr>
          <p:cNvPr id="69" name="AutoShape 27"/>
          <p:cNvSpPr>
            <a:spLocks noChangeArrowheads="1"/>
          </p:cNvSpPr>
          <p:nvPr/>
        </p:nvSpPr>
        <p:spPr bwMode="auto">
          <a:xfrm flipV="1">
            <a:off x="4535964" y="4418385"/>
            <a:ext cx="1725612" cy="4365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优惠活动</a:t>
            </a:r>
          </a:p>
        </p:txBody>
      </p:sp>
      <p:sp>
        <p:nvSpPr>
          <p:cNvPr id="70" name="AutoShape 29"/>
          <p:cNvSpPr>
            <a:spLocks noChangeArrowheads="1"/>
          </p:cNvSpPr>
          <p:nvPr/>
        </p:nvSpPr>
        <p:spPr bwMode="auto">
          <a:xfrm flipV="1">
            <a:off x="4535964" y="5589960"/>
            <a:ext cx="1725613" cy="39370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数据统计</a:t>
            </a:r>
          </a:p>
        </p:txBody>
      </p:sp>
      <p:sp>
        <p:nvSpPr>
          <p:cNvPr id="75" name="AutoShape 27"/>
          <p:cNvSpPr>
            <a:spLocks noChangeArrowheads="1"/>
          </p:cNvSpPr>
          <p:nvPr/>
        </p:nvSpPr>
        <p:spPr bwMode="auto">
          <a:xfrm flipV="1">
            <a:off x="4534535" y="4999355"/>
            <a:ext cx="1708150" cy="43688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lIns="90170" tIns="46990" rIns="90170" bIns="46990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数据库营销</a:t>
            </a:r>
          </a:p>
        </p:txBody>
      </p:sp>
      <p:sp>
        <p:nvSpPr>
          <p:cNvPr id="4" name="AutoShape 16"/>
          <p:cNvSpPr>
            <a:spLocks noChangeArrowheads="1"/>
          </p:cNvSpPr>
          <p:nvPr/>
        </p:nvSpPr>
        <p:spPr bwMode="auto">
          <a:xfrm flipV="1">
            <a:off x="1054030" y="3226077"/>
            <a:ext cx="927893" cy="174696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chemeClr val="bg1"/>
                </a:solidFill>
                <a:ea typeface="微软雅黑" panose="020B0503020204020204" pitchFamily="34" charset="-122"/>
              </a:rPr>
              <a:t>会</a:t>
            </a:r>
          </a:p>
          <a:p>
            <a:pPr algn="ctr" eaLnBrk="1" hangingPunct="1"/>
            <a:r>
              <a:rPr lang="zh-CN" altLang="en-US" sz="2000" b="1" dirty="0">
                <a:solidFill>
                  <a:schemeClr val="bg1"/>
                </a:solidFill>
                <a:ea typeface="微软雅黑" panose="020B0503020204020204" pitchFamily="34" charset="-122"/>
              </a:rPr>
              <a:t>员</a:t>
            </a:r>
          </a:p>
          <a:p>
            <a:pPr algn="ctr" eaLnBrk="1" hangingPunct="1"/>
            <a:r>
              <a:rPr lang="zh-CN" altLang="en-US" sz="2000" b="1" dirty="0">
                <a:solidFill>
                  <a:schemeClr val="bg1"/>
                </a:solidFill>
                <a:ea typeface="微软雅黑" panose="020B0503020204020204" pitchFamily="34" charset="-122"/>
              </a:rPr>
              <a:t>卡</a:t>
            </a:r>
          </a:p>
        </p:txBody>
      </p:sp>
      <p:sp>
        <p:nvSpPr>
          <p:cNvPr id="5" name="AutoShape 17"/>
          <p:cNvSpPr>
            <a:spLocks noChangeArrowheads="1"/>
          </p:cNvSpPr>
          <p:nvPr/>
        </p:nvSpPr>
        <p:spPr bwMode="auto">
          <a:xfrm flipV="1">
            <a:off x="2096135" y="3284983"/>
            <a:ext cx="668337" cy="36036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miter lim="800000"/>
          </a:ln>
        </p:spPr>
        <p:txBody>
          <a:bodyPr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AutoShape 18"/>
          <p:cNvSpPr>
            <a:spLocks noChangeArrowheads="1"/>
          </p:cNvSpPr>
          <p:nvPr/>
        </p:nvSpPr>
        <p:spPr bwMode="auto">
          <a:xfrm flipV="1">
            <a:off x="2096136" y="4520119"/>
            <a:ext cx="668337" cy="36036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miter lim="800000"/>
          </a:ln>
        </p:spPr>
        <p:txBody>
          <a:bodyPr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箭头 1639"/>
          <p:cNvSpPr>
            <a:spLocks noChangeShapeType="1"/>
          </p:cNvSpPr>
          <p:nvPr/>
        </p:nvSpPr>
        <p:spPr bwMode="auto">
          <a:xfrm flipV="1">
            <a:off x="4063048" y="2660650"/>
            <a:ext cx="500062" cy="69056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" name="箭头 1639"/>
          <p:cNvSpPr>
            <a:spLocks noChangeShapeType="1"/>
          </p:cNvSpPr>
          <p:nvPr/>
        </p:nvSpPr>
        <p:spPr bwMode="auto">
          <a:xfrm flipV="1">
            <a:off x="4066223" y="3225800"/>
            <a:ext cx="496887" cy="14763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" name="箭头 1639"/>
          <p:cNvSpPr>
            <a:spLocks noChangeShapeType="1"/>
          </p:cNvSpPr>
          <p:nvPr/>
        </p:nvSpPr>
        <p:spPr bwMode="auto">
          <a:xfrm>
            <a:off x="4064635" y="3373438"/>
            <a:ext cx="469900" cy="43180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箭头 1639"/>
          <p:cNvSpPr>
            <a:spLocks noChangeShapeType="1"/>
          </p:cNvSpPr>
          <p:nvPr/>
        </p:nvSpPr>
        <p:spPr bwMode="auto">
          <a:xfrm flipV="1">
            <a:off x="4064635" y="4658732"/>
            <a:ext cx="469900" cy="15875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箭头 1639"/>
          <p:cNvSpPr>
            <a:spLocks noChangeShapeType="1"/>
          </p:cNvSpPr>
          <p:nvPr/>
        </p:nvSpPr>
        <p:spPr bwMode="auto">
          <a:xfrm>
            <a:off x="4066223" y="4839707"/>
            <a:ext cx="469900" cy="288925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箭头 1639"/>
          <p:cNvSpPr>
            <a:spLocks noChangeShapeType="1"/>
          </p:cNvSpPr>
          <p:nvPr/>
        </p:nvSpPr>
        <p:spPr bwMode="auto">
          <a:xfrm>
            <a:off x="4066223" y="4841295"/>
            <a:ext cx="468312" cy="809625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" name="箭头 1639"/>
          <p:cNvSpPr>
            <a:spLocks noChangeShapeType="1"/>
          </p:cNvSpPr>
          <p:nvPr/>
        </p:nvSpPr>
        <p:spPr bwMode="auto">
          <a:xfrm flipV="1">
            <a:off x="6317298" y="2836863"/>
            <a:ext cx="400050" cy="20161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箭头 1639"/>
          <p:cNvSpPr>
            <a:spLocks noChangeShapeType="1"/>
          </p:cNvSpPr>
          <p:nvPr/>
        </p:nvSpPr>
        <p:spPr bwMode="auto">
          <a:xfrm flipV="1">
            <a:off x="6291898" y="2324100"/>
            <a:ext cx="401637" cy="19526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" name="箭头 1639"/>
          <p:cNvSpPr>
            <a:spLocks noChangeShapeType="1"/>
          </p:cNvSpPr>
          <p:nvPr/>
        </p:nvSpPr>
        <p:spPr bwMode="auto">
          <a:xfrm>
            <a:off x="6317298" y="3040063"/>
            <a:ext cx="400050" cy="15875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" name="箭头 1639"/>
          <p:cNvSpPr>
            <a:spLocks noChangeShapeType="1"/>
          </p:cNvSpPr>
          <p:nvPr/>
        </p:nvSpPr>
        <p:spPr bwMode="auto">
          <a:xfrm flipV="1">
            <a:off x="6261735" y="3625850"/>
            <a:ext cx="431800" cy="15081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" name="箭头 1639"/>
          <p:cNvSpPr>
            <a:spLocks noChangeShapeType="1"/>
          </p:cNvSpPr>
          <p:nvPr/>
        </p:nvSpPr>
        <p:spPr bwMode="auto">
          <a:xfrm>
            <a:off x="6290310" y="3775075"/>
            <a:ext cx="400050" cy="20955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" name="AutoShape 47"/>
          <p:cNvSpPr>
            <a:spLocks noChangeArrowheads="1"/>
          </p:cNvSpPr>
          <p:nvPr/>
        </p:nvSpPr>
        <p:spPr bwMode="auto">
          <a:xfrm flipV="1">
            <a:off x="9060498" y="1845310"/>
            <a:ext cx="1724025" cy="3600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充值送积分</a:t>
            </a:r>
          </a:p>
        </p:txBody>
      </p:sp>
      <p:sp>
        <p:nvSpPr>
          <p:cNvPr id="36" name="箭头 1639"/>
          <p:cNvSpPr>
            <a:spLocks noChangeShapeType="1"/>
          </p:cNvSpPr>
          <p:nvPr/>
        </p:nvSpPr>
        <p:spPr bwMode="auto">
          <a:xfrm flipV="1">
            <a:off x="8473123" y="1822450"/>
            <a:ext cx="587375" cy="473075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AutoShape 49"/>
          <p:cNvSpPr>
            <a:spLocks noChangeArrowheads="1"/>
          </p:cNvSpPr>
          <p:nvPr/>
        </p:nvSpPr>
        <p:spPr bwMode="auto">
          <a:xfrm flipV="1">
            <a:off x="9060498" y="1460500"/>
            <a:ext cx="1724025" cy="3619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消费送积分</a:t>
            </a:r>
          </a:p>
        </p:txBody>
      </p:sp>
      <p:sp>
        <p:nvSpPr>
          <p:cNvPr id="38" name="箭头 1639"/>
          <p:cNvSpPr>
            <a:spLocks noChangeShapeType="1"/>
          </p:cNvSpPr>
          <p:nvPr/>
        </p:nvSpPr>
        <p:spPr bwMode="auto">
          <a:xfrm flipV="1">
            <a:off x="8473123" y="2160588"/>
            <a:ext cx="587375" cy="134937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" name="AutoShape 51"/>
          <p:cNvSpPr>
            <a:spLocks noChangeArrowheads="1"/>
          </p:cNvSpPr>
          <p:nvPr/>
        </p:nvSpPr>
        <p:spPr bwMode="auto">
          <a:xfrm flipV="1">
            <a:off x="9060498" y="2228215"/>
            <a:ext cx="1724025" cy="3600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签到送积分</a:t>
            </a:r>
          </a:p>
        </p:txBody>
      </p:sp>
      <p:sp>
        <p:nvSpPr>
          <p:cNvPr id="40" name="箭头 1639"/>
          <p:cNvSpPr>
            <a:spLocks noChangeShapeType="1"/>
          </p:cNvSpPr>
          <p:nvPr/>
        </p:nvSpPr>
        <p:spPr bwMode="auto">
          <a:xfrm>
            <a:off x="8473123" y="2295525"/>
            <a:ext cx="587375" cy="242888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" name="AutoShape 53"/>
          <p:cNvSpPr>
            <a:spLocks noChangeArrowheads="1"/>
          </p:cNvSpPr>
          <p:nvPr/>
        </p:nvSpPr>
        <p:spPr bwMode="auto">
          <a:xfrm flipV="1">
            <a:off x="9060498" y="3376930"/>
            <a:ext cx="1724025" cy="3600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按累计充值额</a:t>
            </a:r>
          </a:p>
        </p:txBody>
      </p:sp>
      <p:sp>
        <p:nvSpPr>
          <p:cNvPr id="42" name="箭头 1639"/>
          <p:cNvSpPr>
            <a:spLocks noChangeShapeType="1"/>
          </p:cNvSpPr>
          <p:nvPr/>
        </p:nvSpPr>
        <p:spPr bwMode="auto">
          <a:xfrm flipV="1">
            <a:off x="8473123" y="2765425"/>
            <a:ext cx="587375" cy="473075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" name="AutoShape 55"/>
          <p:cNvSpPr>
            <a:spLocks noChangeArrowheads="1"/>
          </p:cNvSpPr>
          <p:nvPr/>
        </p:nvSpPr>
        <p:spPr bwMode="auto">
          <a:xfrm flipV="1">
            <a:off x="9059704" y="2994025"/>
            <a:ext cx="1725613" cy="3600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按累计积分</a:t>
            </a:r>
          </a:p>
        </p:txBody>
      </p:sp>
      <p:sp>
        <p:nvSpPr>
          <p:cNvPr id="44" name="箭头 1639"/>
          <p:cNvSpPr>
            <a:spLocks noChangeShapeType="1"/>
          </p:cNvSpPr>
          <p:nvPr/>
        </p:nvSpPr>
        <p:spPr bwMode="auto">
          <a:xfrm flipV="1">
            <a:off x="8473123" y="3103563"/>
            <a:ext cx="587375" cy="134937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5" name="AutoShape 57"/>
          <p:cNvSpPr>
            <a:spLocks noChangeArrowheads="1"/>
          </p:cNvSpPr>
          <p:nvPr/>
        </p:nvSpPr>
        <p:spPr bwMode="auto">
          <a:xfrm flipV="1">
            <a:off x="9060498" y="3759835"/>
            <a:ext cx="1724025" cy="3619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按累计消费额</a:t>
            </a:r>
          </a:p>
        </p:txBody>
      </p:sp>
      <p:sp>
        <p:nvSpPr>
          <p:cNvPr id="46" name="箭头 1639"/>
          <p:cNvSpPr>
            <a:spLocks noChangeShapeType="1"/>
          </p:cNvSpPr>
          <p:nvPr/>
        </p:nvSpPr>
        <p:spPr bwMode="auto">
          <a:xfrm>
            <a:off x="8473123" y="3240088"/>
            <a:ext cx="587375" cy="642937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7" name="AutoShape 59"/>
          <p:cNvSpPr>
            <a:spLocks noChangeArrowheads="1"/>
          </p:cNvSpPr>
          <p:nvPr/>
        </p:nvSpPr>
        <p:spPr bwMode="auto">
          <a:xfrm flipV="1">
            <a:off x="9060498" y="2611120"/>
            <a:ext cx="1724025" cy="3600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按使用时间</a:t>
            </a:r>
          </a:p>
        </p:txBody>
      </p:sp>
      <p:sp>
        <p:nvSpPr>
          <p:cNvPr id="48" name="箭头 1639"/>
          <p:cNvSpPr>
            <a:spLocks noChangeShapeType="1"/>
          </p:cNvSpPr>
          <p:nvPr/>
        </p:nvSpPr>
        <p:spPr bwMode="auto">
          <a:xfrm>
            <a:off x="8473123" y="3240088"/>
            <a:ext cx="587375" cy="363537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0" name="箭头 1639"/>
          <p:cNvSpPr>
            <a:spLocks noChangeShapeType="1"/>
          </p:cNvSpPr>
          <p:nvPr/>
        </p:nvSpPr>
        <p:spPr bwMode="auto">
          <a:xfrm flipV="1">
            <a:off x="6242685" y="4485424"/>
            <a:ext cx="504825" cy="214876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4" name="箭头 1639"/>
          <p:cNvSpPr>
            <a:spLocks noChangeShapeType="1"/>
          </p:cNvSpPr>
          <p:nvPr/>
        </p:nvSpPr>
        <p:spPr bwMode="auto">
          <a:xfrm>
            <a:off x="6261735" y="4673313"/>
            <a:ext cx="502561" cy="96104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" name="箭头 1639"/>
          <p:cNvSpPr>
            <a:spLocks noChangeShapeType="1"/>
          </p:cNvSpPr>
          <p:nvPr/>
        </p:nvSpPr>
        <p:spPr bwMode="auto">
          <a:xfrm>
            <a:off x="6271260" y="4701888"/>
            <a:ext cx="504825" cy="65158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7" name="AutoShape 70"/>
          <p:cNvSpPr>
            <a:spLocks noChangeArrowheads="1"/>
          </p:cNvSpPr>
          <p:nvPr/>
        </p:nvSpPr>
        <p:spPr bwMode="auto">
          <a:xfrm flipV="1">
            <a:off x="9387523" y="4734932"/>
            <a:ext cx="1724025" cy="3603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消费记录</a:t>
            </a:r>
          </a:p>
        </p:txBody>
      </p:sp>
      <p:sp>
        <p:nvSpPr>
          <p:cNvPr id="58" name="箭头 1639"/>
          <p:cNvSpPr>
            <a:spLocks noChangeShapeType="1"/>
          </p:cNvSpPr>
          <p:nvPr/>
        </p:nvSpPr>
        <p:spPr bwMode="auto">
          <a:xfrm flipV="1">
            <a:off x="8985885" y="5071482"/>
            <a:ext cx="401638" cy="31273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9" name="AutoShape 72"/>
          <p:cNvSpPr>
            <a:spLocks noChangeArrowheads="1"/>
          </p:cNvSpPr>
          <p:nvPr/>
        </p:nvSpPr>
        <p:spPr bwMode="auto">
          <a:xfrm flipV="1">
            <a:off x="9416098" y="5309607"/>
            <a:ext cx="1725612" cy="3603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anose="020B0503020204020204" pitchFamily="34" charset="-122"/>
              </a:rPr>
              <a:t>统计报表</a:t>
            </a:r>
          </a:p>
        </p:txBody>
      </p:sp>
      <p:sp>
        <p:nvSpPr>
          <p:cNvPr id="60" name="箭头 1639"/>
          <p:cNvSpPr>
            <a:spLocks noChangeShapeType="1"/>
          </p:cNvSpPr>
          <p:nvPr/>
        </p:nvSpPr>
        <p:spPr bwMode="auto">
          <a:xfrm>
            <a:off x="8971598" y="5385807"/>
            <a:ext cx="430212" cy="18891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61" name="AutoShape 69"/>
          <p:cNvCxnSpPr>
            <a:cxnSpLocks noChangeShapeType="1"/>
          </p:cNvCxnSpPr>
          <p:nvPr/>
        </p:nvCxnSpPr>
        <p:spPr bwMode="auto">
          <a:xfrm flipV="1">
            <a:off x="6244273" y="5354351"/>
            <a:ext cx="2727325" cy="476250"/>
          </a:xfrm>
          <a:prstGeom prst="bentConnector4">
            <a:avLst>
              <a:gd name="adj1" fmla="val 15764"/>
              <a:gd name="adj2" fmla="val -70394"/>
            </a:avLst>
          </a:prstGeom>
          <a:noFill/>
          <a:ln w="9525">
            <a:solidFill>
              <a:srgbClr val="FFC000"/>
            </a:solidFill>
            <a:miter lim="800000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文本框 1"/>
          <p:cNvSpPr txBox="1"/>
          <p:nvPr/>
        </p:nvSpPr>
        <p:spPr>
          <a:xfrm>
            <a:off x="609600" y="1058870"/>
            <a:ext cx="3383280" cy="1280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大数据不是大忽悠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想赚钱，就得这么干</a:t>
            </a: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会员体系</a:t>
            </a:r>
            <a:r>
              <a:rPr lang="en-US" altLang="zh-CN" sz="2800" b="1" dirty="0">
                <a:sym typeface="+mn-ea"/>
              </a:rPr>
              <a:t>+</a:t>
            </a:r>
            <a:r>
              <a:rPr lang="zh-CN" altLang="en-US" sz="2800" b="1" dirty="0">
                <a:sym typeface="+mn-ea"/>
              </a:rPr>
              <a:t>大数据</a:t>
            </a:r>
            <a:r>
              <a:rPr lang="en-US" altLang="zh-CN" sz="2800" b="1" dirty="0">
                <a:sym typeface="+mn-ea"/>
              </a:rPr>
              <a:t>=</a:t>
            </a:r>
            <a:r>
              <a:rPr lang="zh-CN" altLang="en-US" sz="2800" b="1" dirty="0">
                <a:sym typeface="+mn-ea"/>
              </a:rPr>
              <a:t>长期提款机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84" name="AutoShape 35"/>
          <p:cNvSpPr>
            <a:spLocks noChangeArrowheads="1"/>
          </p:cNvSpPr>
          <p:nvPr/>
        </p:nvSpPr>
        <p:spPr bwMode="auto">
          <a:xfrm flipV="1">
            <a:off x="6767989" y="2046288"/>
            <a:ext cx="1724025" cy="4365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3种积分类型选择</a:t>
            </a:r>
          </a:p>
        </p:txBody>
      </p:sp>
      <p:sp>
        <p:nvSpPr>
          <p:cNvPr id="85" name="AutoShape 36"/>
          <p:cNvSpPr>
            <a:spLocks noChangeArrowheads="1"/>
          </p:cNvSpPr>
          <p:nvPr/>
        </p:nvSpPr>
        <p:spPr bwMode="auto">
          <a:xfrm flipV="1">
            <a:off x="6767195" y="2587625"/>
            <a:ext cx="1725613" cy="3603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自定义等级说明</a:t>
            </a:r>
          </a:p>
        </p:txBody>
      </p:sp>
      <p:sp>
        <p:nvSpPr>
          <p:cNvPr id="86" name="AutoShape 39"/>
          <p:cNvSpPr>
            <a:spLocks noChangeArrowheads="1"/>
          </p:cNvSpPr>
          <p:nvPr/>
        </p:nvSpPr>
        <p:spPr bwMode="auto">
          <a:xfrm flipV="1">
            <a:off x="6767989" y="2995613"/>
            <a:ext cx="1724025" cy="3603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多种等级条件选择</a:t>
            </a:r>
          </a:p>
        </p:txBody>
      </p:sp>
      <p:sp>
        <p:nvSpPr>
          <p:cNvPr id="87" name="AutoShape 40"/>
          <p:cNvSpPr>
            <a:spLocks noChangeArrowheads="1"/>
          </p:cNvSpPr>
          <p:nvPr/>
        </p:nvSpPr>
        <p:spPr bwMode="auto">
          <a:xfrm flipV="1">
            <a:off x="6767989" y="3444875"/>
            <a:ext cx="1724025" cy="3603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自定义特权次数</a:t>
            </a:r>
          </a:p>
        </p:txBody>
      </p:sp>
      <p:sp>
        <p:nvSpPr>
          <p:cNvPr id="88" name="AutoShape 43"/>
          <p:cNvSpPr>
            <a:spLocks noChangeArrowheads="1"/>
          </p:cNvSpPr>
          <p:nvPr/>
        </p:nvSpPr>
        <p:spPr bwMode="auto">
          <a:xfrm flipV="1">
            <a:off x="6767196" y="3839528"/>
            <a:ext cx="1725612" cy="3603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自定义特权范围</a:t>
            </a:r>
          </a:p>
        </p:txBody>
      </p:sp>
      <p:sp>
        <p:nvSpPr>
          <p:cNvPr id="89" name="AutoShape 61"/>
          <p:cNvSpPr>
            <a:spLocks noChangeArrowheads="1"/>
          </p:cNvSpPr>
          <p:nvPr/>
        </p:nvSpPr>
        <p:spPr bwMode="auto">
          <a:xfrm flipV="1">
            <a:off x="6767195" y="4313610"/>
            <a:ext cx="1725613" cy="3603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制定差异化优惠</a:t>
            </a:r>
          </a:p>
        </p:txBody>
      </p:sp>
      <p:sp>
        <p:nvSpPr>
          <p:cNvPr id="90" name="AutoShape 63"/>
          <p:cNvSpPr>
            <a:spLocks noChangeArrowheads="1"/>
          </p:cNvSpPr>
          <p:nvPr/>
        </p:nvSpPr>
        <p:spPr bwMode="auto">
          <a:xfrm flipV="1">
            <a:off x="6767989" y="4724772"/>
            <a:ext cx="1724025" cy="3619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站内信管理、推送</a:t>
            </a:r>
          </a:p>
        </p:txBody>
      </p:sp>
      <p:sp>
        <p:nvSpPr>
          <p:cNvPr id="91" name="AutoShape 65"/>
          <p:cNvSpPr>
            <a:spLocks noChangeArrowheads="1"/>
          </p:cNvSpPr>
          <p:nvPr/>
        </p:nvSpPr>
        <p:spPr bwMode="auto">
          <a:xfrm flipV="1">
            <a:off x="6767989" y="5143872"/>
            <a:ext cx="1724025" cy="3619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礼品管理</a:t>
            </a:r>
          </a:p>
        </p:txBody>
      </p:sp>
      <p:sp>
        <p:nvSpPr>
          <p:cNvPr id="92" name="AutoShape 67"/>
          <p:cNvSpPr>
            <a:spLocks noChangeArrowheads="1"/>
          </p:cNvSpPr>
          <p:nvPr/>
        </p:nvSpPr>
        <p:spPr bwMode="auto">
          <a:xfrm flipV="1">
            <a:off x="6767195" y="5540747"/>
            <a:ext cx="1725613" cy="3619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节日关怀</a:t>
            </a:r>
          </a:p>
        </p:txBody>
      </p:sp>
      <p:sp>
        <p:nvSpPr>
          <p:cNvPr id="93" name="AutoShape 19"/>
          <p:cNvSpPr>
            <a:spLocks noChangeArrowheads="1"/>
          </p:cNvSpPr>
          <p:nvPr/>
        </p:nvSpPr>
        <p:spPr bwMode="auto">
          <a:xfrm flipV="1">
            <a:off x="2785110" y="3171825"/>
            <a:ext cx="1287463" cy="55721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solidFill>
                  <a:schemeClr val="bg1"/>
                </a:solidFill>
                <a:ea typeface="微软雅黑" panose="020B0503020204020204" pitchFamily="34" charset="-122"/>
              </a:rPr>
              <a:t>会员设置</a:t>
            </a:r>
          </a:p>
        </p:txBody>
      </p:sp>
      <p:sp>
        <p:nvSpPr>
          <p:cNvPr id="94" name="AutoShape 20"/>
          <p:cNvSpPr>
            <a:spLocks noChangeArrowheads="1"/>
          </p:cNvSpPr>
          <p:nvPr/>
        </p:nvSpPr>
        <p:spPr bwMode="auto">
          <a:xfrm flipV="1">
            <a:off x="4535964" y="2339340"/>
            <a:ext cx="1725613" cy="4381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积分策略</a:t>
            </a:r>
          </a:p>
        </p:txBody>
      </p:sp>
      <p:sp>
        <p:nvSpPr>
          <p:cNvPr id="95" name="AutoShape 21"/>
          <p:cNvSpPr>
            <a:spLocks noChangeArrowheads="1"/>
          </p:cNvSpPr>
          <p:nvPr/>
        </p:nvSpPr>
        <p:spPr bwMode="auto">
          <a:xfrm flipV="1">
            <a:off x="2801620" y="4510460"/>
            <a:ext cx="1287463" cy="5762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bg1"/>
                </a:solidFill>
                <a:ea typeface="微软雅黑" panose="020B0503020204020204" pitchFamily="34" charset="-122"/>
              </a:rPr>
              <a:t>互动营销</a:t>
            </a:r>
          </a:p>
        </p:txBody>
      </p:sp>
      <p:sp>
        <p:nvSpPr>
          <p:cNvPr id="96" name="AutoShape 22"/>
          <p:cNvSpPr>
            <a:spLocks noChangeArrowheads="1"/>
          </p:cNvSpPr>
          <p:nvPr/>
        </p:nvSpPr>
        <p:spPr bwMode="auto">
          <a:xfrm flipV="1">
            <a:off x="4535964" y="2963228"/>
            <a:ext cx="1725613" cy="3603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会员等级</a:t>
            </a:r>
          </a:p>
        </p:txBody>
      </p:sp>
      <p:sp>
        <p:nvSpPr>
          <p:cNvPr id="97" name="AutoShape 23"/>
          <p:cNvSpPr>
            <a:spLocks noChangeArrowheads="1"/>
          </p:cNvSpPr>
          <p:nvPr/>
        </p:nvSpPr>
        <p:spPr bwMode="auto">
          <a:xfrm flipV="1">
            <a:off x="4535964" y="3656965"/>
            <a:ext cx="1725613" cy="395288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会员特权</a:t>
            </a:r>
          </a:p>
        </p:txBody>
      </p:sp>
      <p:sp>
        <p:nvSpPr>
          <p:cNvPr id="98" name="AutoShape 27"/>
          <p:cNvSpPr>
            <a:spLocks noChangeArrowheads="1"/>
          </p:cNvSpPr>
          <p:nvPr/>
        </p:nvSpPr>
        <p:spPr bwMode="auto">
          <a:xfrm flipV="1">
            <a:off x="4535964" y="4418385"/>
            <a:ext cx="1725612" cy="4365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优惠活动</a:t>
            </a:r>
          </a:p>
        </p:txBody>
      </p:sp>
      <p:sp>
        <p:nvSpPr>
          <p:cNvPr id="99" name="AutoShape 29"/>
          <p:cNvSpPr>
            <a:spLocks noChangeArrowheads="1"/>
          </p:cNvSpPr>
          <p:nvPr/>
        </p:nvSpPr>
        <p:spPr bwMode="auto">
          <a:xfrm flipV="1">
            <a:off x="4535964" y="5589960"/>
            <a:ext cx="1725613" cy="39370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数据统计</a:t>
            </a:r>
          </a:p>
        </p:txBody>
      </p:sp>
      <p:sp>
        <p:nvSpPr>
          <p:cNvPr id="101" name="AutoShape 16"/>
          <p:cNvSpPr>
            <a:spLocks noChangeArrowheads="1"/>
          </p:cNvSpPr>
          <p:nvPr/>
        </p:nvSpPr>
        <p:spPr bwMode="auto">
          <a:xfrm flipV="1">
            <a:off x="1054030" y="3226077"/>
            <a:ext cx="927893" cy="174696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会</a:t>
            </a:r>
          </a:p>
          <a:p>
            <a:pPr algn="ctr" eaLnBrk="1" hangingPunct="1"/>
            <a:r>
              <a:rPr lang="zh-CN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员</a:t>
            </a:r>
          </a:p>
          <a:p>
            <a:pPr algn="ctr" eaLnBrk="1" hangingPunct="1"/>
            <a:r>
              <a:rPr lang="zh-CN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卡</a:t>
            </a:r>
          </a:p>
        </p:txBody>
      </p:sp>
      <p:sp>
        <p:nvSpPr>
          <p:cNvPr id="102" name="AutoShape 17"/>
          <p:cNvSpPr>
            <a:spLocks noChangeArrowheads="1"/>
          </p:cNvSpPr>
          <p:nvPr/>
        </p:nvSpPr>
        <p:spPr bwMode="auto">
          <a:xfrm flipV="1">
            <a:off x="2096135" y="3284983"/>
            <a:ext cx="668337" cy="36036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miter lim="800000"/>
          </a:ln>
        </p:spPr>
        <p:txBody>
          <a:bodyPr anchor="ctr"/>
          <a:lstStyle/>
          <a:p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03" name="AutoShape 18"/>
          <p:cNvSpPr>
            <a:spLocks noChangeArrowheads="1"/>
          </p:cNvSpPr>
          <p:nvPr/>
        </p:nvSpPr>
        <p:spPr bwMode="auto">
          <a:xfrm flipV="1">
            <a:off x="2096136" y="4520119"/>
            <a:ext cx="668337" cy="36036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miter lim="800000"/>
          </a:ln>
        </p:spPr>
        <p:txBody>
          <a:bodyPr anchor="ctr"/>
          <a:lstStyle/>
          <a:p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04" name="箭头 1639"/>
          <p:cNvSpPr>
            <a:spLocks noChangeShapeType="1"/>
          </p:cNvSpPr>
          <p:nvPr/>
        </p:nvSpPr>
        <p:spPr bwMode="auto">
          <a:xfrm flipV="1">
            <a:off x="4063048" y="2660650"/>
            <a:ext cx="500062" cy="69056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5" name="箭头 1639"/>
          <p:cNvSpPr>
            <a:spLocks noChangeShapeType="1"/>
          </p:cNvSpPr>
          <p:nvPr/>
        </p:nvSpPr>
        <p:spPr bwMode="auto">
          <a:xfrm flipV="1">
            <a:off x="4066223" y="3225800"/>
            <a:ext cx="496887" cy="14763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6" name="箭头 1639"/>
          <p:cNvSpPr>
            <a:spLocks noChangeShapeType="1"/>
          </p:cNvSpPr>
          <p:nvPr/>
        </p:nvSpPr>
        <p:spPr bwMode="auto">
          <a:xfrm>
            <a:off x="4064635" y="3373438"/>
            <a:ext cx="469900" cy="43180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7" name="箭头 1639"/>
          <p:cNvSpPr>
            <a:spLocks noChangeShapeType="1"/>
          </p:cNvSpPr>
          <p:nvPr/>
        </p:nvSpPr>
        <p:spPr bwMode="auto">
          <a:xfrm flipV="1">
            <a:off x="4064635" y="4658732"/>
            <a:ext cx="469900" cy="15875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8" name="箭头 1639"/>
          <p:cNvSpPr>
            <a:spLocks noChangeShapeType="1"/>
          </p:cNvSpPr>
          <p:nvPr/>
        </p:nvSpPr>
        <p:spPr bwMode="auto">
          <a:xfrm>
            <a:off x="4066223" y="4839707"/>
            <a:ext cx="469900" cy="288925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9" name="箭头 1639"/>
          <p:cNvSpPr>
            <a:spLocks noChangeShapeType="1"/>
          </p:cNvSpPr>
          <p:nvPr/>
        </p:nvSpPr>
        <p:spPr bwMode="auto">
          <a:xfrm>
            <a:off x="4066223" y="4841295"/>
            <a:ext cx="468312" cy="809625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0" name="箭头 1639"/>
          <p:cNvSpPr>
            <a:spLocks noChangeShapeType="1"/>
          </p:cNvSpPr>
          <p:nvPr/>
        </p:nvSpPr>
        <p:spPr bwMode="auto">
          <a:xfrm flipV="1">
            <a:off x="6317298" y="2836863"/>
            <a:ext cx="400050" cy="20161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1" name="箭头 1639"/>
          <p:cNvSpPr>
            <a:spLocks noChangeShapeType="1"/>
          </p:cNvSpPr>
          <p:nvPr/>
        </p:nvSpPr>
        <p:spPr bwMode="auto">
          <a:xfrm flipV="1">
            <a:off x="6291898" y="2324100"/>
            <a:ext cx="401637" cy="19526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" name="箭头 1639"/>
          <p:cNvSpPr>
            <a:spLocks noChangeShapeType="1"/>
          </p:cNvSpPr>
          <p:nvPr/>
        </p:nvSpPr>
        <p:spPr bwMode="auto">
          <a:xfrm>
            <a:off x="6317298" y="3040063"/>
            <a:ext cx="400050" cy="15875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3" name="箭头 1639"/>
          <p:cNvSpPr>
            <a:spLocks noChangeShapeType="1"/>
          </p:cNvSpPr>
          <p:nvPr/>
        </p:nvSpPr>
        <p:spPr bwMode="auto">
          <a:xfrm flipV="1">
            <a:off x="6261735" y="3625850"/>
            <a:ext cx="431800" cy="15081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4" name="箭头 1639"/>
          <p:cNvSpPr>
            <a:spLocks noChangeShapeType="1"/>
          </p:cNvSpPr>
          <p:nvPr/>
        </p:nvSpPr>
        <p:spPr bwMode="auto">
          <a:xfrm>
            <a:off x="6290310" y="3775075"/>
            <a:ext cx="400050" cy="20955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6" name="箭头 1639"/>
          <p:cNvSpPr>
            <a:spLocks noChangeShapeType="1"/>
          </p:cNvSpPr>
          <p:nvPr/>
        </p:nvSpPr>
        <p:spPr bwMode="auto">
          <a:xfrm flipV="1">
            <a:off x="8473123" y="1822450"/>
            <a:ext cx="587375" cy="473075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8" name="箭头 1639"/>
          <p:cNvSpPr>
            <a:spLocks noChangeShapeType="1"/>
          </p:cNvSpPr>
          <p:nvPr/>
        </p:nvSpPr>
        <p:spPr bwMode="auto">
          <a:xfrm flipV="1">
            <a:off x="8473123" y="2160588"/>
            <a:ext cx="587375" cy="134937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0" name="箭头 1639"/>
          <p:cNvSpPr>
            <a:spLocks noChangeShapeType="1"/>
          </p:cNvSpPr>
          <p:nvPr/>
        </p:nvSpPr>
        <p:spPr bwMode="auto">
          <a:xfrm>
            <a:off x="8473123" y="2295525"/>
            <a:ext cx="587375" cy="242888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" name="箭头 1639"/>
          <p:cNvSpPr>
            <a:spLocks noChangeShapeType="1"/>
          </p:cNvSpPr>
          <p:nvPr/>
        </p:nvSpPr>
        <p:spPr bwMode="auto">
          <a:xfrm flipV="1">
            <a:off x="8473123" y="2765425"/>
            <a:ext cx="587375" cy="473075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4" name="箭头 1639"/>
          <p:cNvSpPr>
            <a:spLocks noChangeShapeType="1"/>
          </p:cNvSpPr>
          <p:nvPr/>
        </p:nvSpPr>
        <p:spPr bwMode="auto">
          <a:xfrm flipV="1">
            <a:off x="8473123" y="3103563"/>
            <a:ext cx="587375" cy="134937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6" name="箭头 1639"/>
          <p:cNvSpPr>
            <a:spLocks noChangeShapeType="1"/>
          </p:cNvSpPr>
          <p:nvPr/>
        </p:nvSpPr>
        <p:spPr bwMode="auto">
          <a:xfrm>
            <a:off x="8473123" y="3240088"/>
            <a:ext cx="587375" cy="642937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8" name="箭头 1639"/>
          <p:cNvSpPr>
            <a:spLocks noChangeShapeType="1"/>
          </p:cNvSpPr>
          <p:nvPr/>
        </p:nvSpPr>
        <p:spPr bwMode="auto">
          <a:xfrm>
            <a:off x="8473123" y="3240088"/>
            <a:ext cx="587375" cy="363537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9" name="箭头 1639"/>
          <p:cNvSpPr>
            <a:spLocks noChangeShapeType="1"/>
          </p:cNvSpPr>
          <p:nvPr/>
        </p:nvSpPr>
        <p:spPr bwMode="auto">
          <a:xfrm flipV="1">
            <a:off x="6242685" y="4485424"/>
            <a:ext cx="504825" cy="214876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1" name="箭头 1639"/>
          <p:cNvSpPr>
            <a:spLocks noChangeShapeType="1"/>
          </p:cNvSpPr>
          <p:nvPr/>
        </p:nvSpPr>
        <p:spPr bwMode="auto">
          <a:xfrm>
            <a:off x="6261735" y="4673313"/>
            <a:ext cx="502561" cy="96104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2" name="箭头 1639"/>
          <p:cNvSpPr>
            <a:spLocks noChangeShapeType="1"/>
          </p:cNvSpPr>
          <p:nvPr/>
        </p:nvSpPr>
        <p:spPr bwMode="auto">
          <a:xfrm>
            <a:off x="6271260" y="4701888"/>
            <a:ext cx="504825" cy="65158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" name="AutoShape 70"/>
          <p:cNvSpPr>
            <a:spLocks noChangeArrowheads="1"/>
          </p:cNvSpPr>
          <p:nvPr/>
        </p:nvSpPr>
        <p:spPr bwMode="auto">
          <a:xfrm flipV="1">
            <a:off x="9387523" y="4734932"/>
            <a:ext cx="1724025" cy="3603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消费记录</a:t>
            </a:r>
          </a:p>
        </p:txBody>
      </p:sp>
      <p:sp>
        <p:nvSpPr>
          <p:cNvPr id="134" name="箭头 1639"/>
          <p:cNvSpPr>
            <a:spLocks noChangeShapeType="1"/>
          </p:cNvSpPr>
          <p:nvPr/>
        </p:nvSpPr>
        <p:spPr bwMode="auto">
          <a:xfrm flipV="1">
            <a:off x="8985885" y="5071482"/>
            <a:ext cx="401638" cy="31273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5" name="AutoShape 72"/>
          <p:cNvSpPr>
            <a:spLocks noChangeArrowheads="1"/>
          </p:cNvSpPr>
          <p:nvPr/>
        </p:nvSpPr>
        <p:spPr bwMode="auto">
          <a:xfrm flipV="1">
            <a:off x="9416098" y="5309607"/>
            <a:ext cx="1725612" cy="3603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anose="020B0503020204020204" pitchFamily="34" charset="-122"/>
              </a:rPr>
              <a:t>统计报表</a:t>
            </a:r>
          </a:p>
        </p:txBody>
      </p:sp>
      <p:sp>
        <p:nvSpPr>
          <p:cNvPr id="136" name="箭头 1639"/>
          <p:cNvSpPr>
            <a:spLocks noChangeShapeType="1"/>
          </p:cNvSpPr>
          <p:nvPr/>
        </p:nvSpPr>
        <p:spPr bwMode="auto">
          <a:xfrm>
            <a:off x="8971598" y="5385807"/>
            <a:ext cx="430212" cy="18891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137" name="AutoShape 69"/>
          <p:cNvCxnSpPr>
            <a:cxnSpLocks noChangeShapeType="1"/>
          </p:cNvCxnSpPr>
          <p:nvPr/>
        </p:nvCxnSpPr>
        <p:spPr bwMode="auto">
          <a:xfrm flipV="1">
            <a:off x="6244273" y="5354351"/>
            <a:ext cx="2727325" cy="476250"/>
          </a:xfrm>
          <a:prstGeom prst="bentConnector4">
            <a:avLst>
              <a:gd name="adj1" fmla="val 15764"/>
              <a:gd name="adj2" fmla="val -70394"/>
            </a:avLst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8" name="文本框 137"/>
          <p:cNvSpPr txBox="1"/>
          <p:nvPr/>
        </p:nvSpPr>
        <p:spPr>
          <a:xfrm>
            <a:off x="609600" y="1058870"/>
            <a:ext cx="3383280" cy="1280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大数据不是大忽悠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想赚钱，就得这么干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4538980" y="2699385"/>
            <a:ext cx="3113405" cy="176276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265" y="1742873"/>
            <a:ext cx="628125" cy="6281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992" y="3266676"/>
            <a:ext cx="628125" cy="628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877" y="4749020"/>
            <a:ext cx="628125" cy="6281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460" y="3337717"/>
            <a:ext cx="628125" cy="62812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865870" y="1148080"/>
            <a:ext cx="2870200" cy="532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定期统计消费用户特征、订单信息、交易额、销售量等多种数据；</a:t>
            </a:r>
          </a:p>
        </p:txBody>
      </p:sp>
      <p:sp>
        <p:nvSpPr>
          <p:cNvPr id="18" name="矩形 17"/>
          <p:cNvSpPr/>
          <p:nvPr/>
        </p:nvSpPr>
        <p:spPr>
          <a:xfrm>
            <a:off x="876370" y="3941593"/>
            <a:ext cx="3005232" cy="532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形成报表，直观展示数据内容，得出家装市场初步认识；</a:t>
            </a:r>
          </a:p>
        </p:txBody>
      </p:sp>
      <p:sp>
        <p:nvSpPr>
          <p:cNvPr id="19" name="矩形 18"/>
          <p:cNvSpPr/>
          <p:nvPr/>
        </p:nvSpPr>
        <p:spPr>
          <a:xfrm>
            <a:off x="874395" y="1118225"/>
            <a:ext cx="3093694" cy="532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随时调出后台所有数据，紧跟市场动态，分析过去的得失；</a:t>
            </a:r>
          </a:p>
        </p:txBody>
      </p:sp>
      <p:sp>
        <p:nvSpPr>
          <p:cNvPr id="13" name="文本框 15"/>
          <p:cNvSpPr txBox="1"/>
          <p:nvPr/>
        </p:nvSpPr>
        <p:spPr>
          <a:xfrm>
            <a:off x="4486275" y="3116580"/>
            <a:ext cx="3276600" cy="84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过去的数据</a:t>
            </a: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都是你未来的财产</a:t>
            </a:r>
          </a:p>
        </p:txBody>
      </p:sp>
      <p:pic>
        <p:nvPicPr>
          <p:cNvPr id="9224" name="Picture 8" descr="http://tc.sinaimg.cn/maxwidth.800/tc.service.weibo.com/img_iisp_com/5ec705d600f01e9bf3483d05be30f5b6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4" t="16602" r="15535" b="8044"/>
          <a:stretch>
            <a:fillRect/>
          </a:stretch>
        </p:blipFill>
        <p:spPr bwMode="auto">
          <a:xfrm>
            <a:off x="1043940" y="1835785"/>
            <a:ext cx="240855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nicebox.cn/design/images/solution/function/adv-stat2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39"/>
          <a:stretch>
            <a:fillRect/>
          </a:stretch>
        </p:blipFill>
        <p:spPr bwMode="auto">
          <a:xfrm>
            <a:off x="8865870" y="1898650"/>
            <a:ext cx="1894205" cy="154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直接箭头连接符 13"/>
          <p:cNvCxnSpPr/>
          <p:nvPr/>
        </p:nvCxnSpPr>
        <p:spPr>
          <a:xfrm>
            <a:off x="7282180" y="4481195"/>
            <a:ext cx="625475" cy="397510"/>
          </a:xfrm>
          <a:prstGeom prst="straightConnector1">
            <a:avLst/>
          </a:prstGeom>
          <a:ln w="730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4159250" y="4491990"/>
            <a:ext cx="610870" cy="387985"/>
          </a:xfrm>
          <a:prstGeom prst="straightConnector1">
            <a:avLst/>
          </a:prstGeom>
          <a:ln w="730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V="1">
            <a:off x="7432040" y="2371090"/>
            <a:ext cx="605155" cy="384810"/>
          </a:xfrm>
          <a:prstGeom prst="straightConnector1">
            <a:avLst/>
          </a:prstGeom>
          <a:ln w="730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H="1" flipV="1">
            <a:off x="4283075" y="2276475"/>
            <a:ext cx="636905" cy="405130"/>
          </a:xfrm>
          <a:prstGeom prst="straightConnector1">
            <a:avLst/>
          </a:prstGeom>
          <a:ln w="730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效果没达成预期？快分析一下问题在哪里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0" name="矩形 19"/>
          <p:cNvSpPr/>
          <p:nvPr/>
        </p:nvSpPr>
        <p:spPr>
          <a:xfrm>
            <a:off x="8628079" y="3697615"/>
            <a:ext cx="3257640" cy="532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用户行为分析，描绘用户画像，制定更有针对性的营销策略！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80" y="4656960"/>
            <a:ext cx="2716551" cy="1561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8948" y="4382429"/>
            <a:ext cx="1849682" cy="186472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1298" y="225566"/>
            <a:ext cx="9603275" cy="618645"/>
          </a:xfrm>
        </p:spPr>
        <p:txBody>
          <a:bodyPr/>
          <a:lstStyle/>
          <a:p>
            <a:pPr algn="l"/>
            <a:r>
              <a:rPr lang="zh-CN" altLang="en-US" sz="2800" b="1" dirty="0"/>
              <a:t>这是一个神奇的互联网时代</a:t>
            </a:r>
          </a:p>
        </p:txBody>
      </p:sp>
      <p:sp>
        <p:nvSpPr>
          <p:cNvPr id="101" name="副标题 2"/>
          <p:cNvSpPr txBox="1"/>
          <p:nvPr/>
        </p:nvSpPr>
        <p:spPr bwMode="auto">
          <a:xfrm>
            <a:off x="1334123" y="5498892"/>
            <a:ext cx="8928100" cy="1149384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94" tIns="52197" rIns="104394" bIns="52197" numCol="1" anchor="t" anchorCtr="0" compatLnSpc="1"/>
          <a:lstStyle>
            <a:lvl1pPr marL="0" lvl="0" indent="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-45720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-91440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137160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-182880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1044575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1044575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1044575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1044575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445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“互联网+”大潮正以前所未有之势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席卷整个传统行业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542279" y="1770392"/>
            <a:ext cx="8991235" cy="2945753"/>
            <a:chOff x="1178" y="2714"/>
            <a:chExt cx="15872" cy="5418"/>
          </a:xfrm>
        </p:grpSpPr>
        <p:pic>
          <p:nvPicPr>
            <p:cNvPr id="98" name="图片 1" descr="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7" t="34413" b="12595"/>
            <a:stretch>
              <a:fillRect/>
            </a:stretch>
          </p:blipFill>
          <p:spPr bwMode="auto">
            <a:xfrm>
              <a:off x="5002" y="4316"/>
              <a:ext cx="8393" cy="3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8"/>
            <p:cNvSpPr>
              <a:spLocks noChangeArrowheads="1"/>
            </p:cNvSpPr>
            <p:nvPr/>
          </p:nvSpPr>
          <p:spPr bwMode="gray">
            <a:xfrm>
              <a:off x="7374" y="2771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6161"/>
                </a:gs>
                <a:gs pos="50000">
                  <a:srgbClr val="FF6161">
                    <a:gamma/>
                    <a:tint val="72549"/>
                    <a:invGamma/>
                  </a:srgbClr>
                </a:gs>
                <a:gs pos="100000">
                  <a:srgbClr val="FF6161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16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anose="05000000000000000000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" name="AutoShape 9"/>
            <p:cNvSpPr>
              <a:spLocks noChangeArrowheads="1"/>
            </p:cNvSpPr>
            <p:nvPr/>
          </p:nvSpPr>
          <p:spPr bwMode="gray">
            <a:xfrm>
              <a:off x="2557" y="4169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C319"/>
                </a:gs>
                <a:gs pos="50000">
                  <a:srgbClr val="FFC319">
                    <a:gamma/>
                    <a:tint val="72549"/>
                    <a:invGamma/>
                  </a:srgbClr>
                </a:gs>
                <a:gs pos="100000">
                  <a:srgbClr val="FFC319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319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anose="05000000000000000000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" name="AutoShape 10"/>
            <p:cNvSpPr>
              <a:spLocks noChangeArrowheads="1"/>
            </p:cNvSpPr>
            <p:nvPr/>
          </p:nvSpPr>
          <p:spPr bwMode="gray">
            <a:xfrm>
              <a:off x="1178" y="7124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6161"/>
                </a:gs>
                <a:gs pos="50000">
                  <a:srgbClr val="FF6161">
                    <a:gamma/>
                    <a:tint val="72549"/>
                    <a:invGamma/>
                  </a:srgbClr>
                </a:gs>
                <a:gs pos="100000">
                  <a:srgbClr val="FF6161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16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anose="05000000000000000000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" name="AutoShape 11"/>
            <p:cNvSpPr>
              <a:spLocks noChangeArrowheads="1"/>
            </p:cNvSpPr>
            <p:nvPr/>
          </p:nvSpPr>
          <p:spPr bwMode="gray">
            <a:xfrm>
              <a:off x="12641" y="4169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C319"/>
                </a:gs>
                <a:gs pos="50000">
                  <a:srgbClr val="FFC319">
                    <a:gamma/>
                    <a:tint val="72549"/>
                    <a:invGamma/>
                  </a:srgbClr>
                </a:gs>
                <a:gs pos="100000">
                  <a:srgbClr val="FFC319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319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anose="05000000000000000000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" name="AutoShape 12"/>
            <p:cNvSpPr>
              <a:spLocks noChangeArrowheads="1"/>
            </p:cNvSpPr>
            <p:nvPr/>
          </p:nvSpPr>
          <p:spPr bwMode="gray">
            <a:xfrm>
              <a:off x="13810" y="7152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6161"/>
                </a:gs>
                <a:gs pos="50000">
                  <a:srgbClr val="FF6161">
                    <a:gamma/>
                    <a:tint val="72549"/>
                    <a:invGamma/>
                  </a:srgbClr>
                </a:gs>
                <a:gs pos="100000">
                  <a:srgbClr val="FF6161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16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anose="05000000000000000000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67" y="2714"/>
              <a:ext cx="2734" cy="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互联网商业模式日渐成熟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24" y="4295"/>
              <a:ext cx="2734" cy="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大数据时代来到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45" y="7261"/>
              <a:ext cx="2734" cy="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新媒体营销变革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908" y="4161"/>
              <a:ext cx="2734" cy="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移动互联网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发展迅猛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003" y="7131"/>
              <a:ext cx="2734" cy="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电商对传统行业冲击逐年增加</a:t>
              </a:r>
            </a:p>
          </p:txBody>
        </p:sp>
      </p:grpSp>
      <p:sp>
        <p:nvSpPr>
          <p:cNvPr id="3" name="矩形 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science.china.com.cn/images/attachement/jpg/site555/20151104/00a0d1a5abde17a3eb4b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" y="3771265"/>
            <a:ext cx="3203575" cy="228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环形箭头 6"/>
          <p:cNvSpPr/>
          <p:nvPr/>
        </p:nvSpPr>
        <p:spPr>
          <a:xfrm rot="7456773">
            <a:off x="4020850" y="1572553"/>
            <a:ext cx="2978205" cy="3454674"/>
          </a:xfrm>
          <a:prstGeom prst="circularArrow">
            <a:avLst>
              <a:gd name="adj1" fmla="val 2688"/>
              <a:gd name="adj2" fmla="val 799817"/>
              <a:gd name="adj3" fmla="val 20557041"/>
              <a:gd name="adj4" fmla="val 14258760"/>
              <a:gd name="adj5" fmla="val 5834"/>
            </a:avLst>
          </a:prstGeom>
          <a:solidFill>
            <a:srgbClr val="4BACC6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环形箭头 8"/>
          <p:cNvSpPr/>
          <p:nvPr/>
        </p:nvSpPr>
        <p:spPr bwMode="auto">
          <a:xfrm rot="18256773">
            <a:off x="4577499" y="2043966"/>
            <a:ext cx="2978150" cy="3454400"/>
          </a:xfrm>
          <a:prstGeom prst="circularArrow">
            <a:avLst>
              <a:gd name="adj1" fmla="val 2688"/>
              <a:gd name="adj2" fmla="val 799817"/>
              <a:gd name="adj3" fmla="val 20557041"/>
              <a:gd name="adj4" fmla="val 14258760"/>
              <a:gd name="adj5" fmla="val 5834"/>
            </a:avLst>
          </a:prstGeom>
          <a:solidFill>
            <a:srgbClr val="F79646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12"/>
          <p:cNvSpPr txBox="1"/>
          <p:nvPr/>
        </p:nvSpPr>
        <p:spPr>
          <a:xfrm>
            <a:off x="711803" y="1499222"/>
            <a:ext cx="2968743" cy="22775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2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网络广告投放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网络软文宣传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电子邮件发送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SEO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搜索引擎优化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论坛社区发帖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博客推广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2"/>
          <p:cNvSpPr txBox="1"/>
          <p:nvPr/>
        </p:nvSpPr>
        <p:spPr>
          <a:xfrm>
            <a:off x="720836" y="1076547"/>
            <a:ext cx="2173824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2" algn="l">
              <a:spcAft>
                <a:spcPts val="600"/>
              </a:spcAft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线上推广方式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2"/>
          <p:cNvSpPr txBox="1"/>
          <p:nvPr/>
        </p:nvSpPr>
        <p:spPr>
          <a:xfrm>
            <a:off x="7957929" y="4012034"/>
            <a:ext cx="2968743" cy="22775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2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大型路演活动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小型宣传摊位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传单派发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校园讲座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行业交流会议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联合品牌合作推广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915531" y="3596536"/>
            <a:ext cx="2173824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2" algn="l">
              <a:spcAft>
                <a:spcPts val="600"/>
              </a:spcAft>
            </a:pP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线下推广方式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21987" y="3147645"/>
            <a:ext cx="18169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转化提升热度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流量带动销量</a:t>
            </a: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线上推广＆线下推广，双线发力！</a:t>
            </a:r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4" name="图片 3" descr="Img3898320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275" y="1075690"/>
            <a:ext cx="3514090" cy="23431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00410" y="1619776"/>
            <a:ext cx="5161280" cy="3165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看样子你已经心动了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endParaRPr lang="en-US" altLang="zh-CN" sz="2400" dirty="0"/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担心太难？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</a:t>
            </a:r>
          </a:p>
          <a:p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Don` t worry</a:t>
            </a:r>
          </a:p>
          <a:p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我们已经为您准备好了一整套的</a:t>
            </a:r>
          </a:p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网络营销解决方案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哦！！</a:t>
            </a: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424148" y="191911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/>
              <a:t>还没看过瘾吧？</a:t>
            </a:r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3" name="图片 2" descr="QQ截图201607281455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380" y="1316990"/>
            <a:ext cx="5074920" cy="377126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76030" y="4370070"/>
            <a:ext cx="2411095" cy="6324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019" y="1271883"/>
            <a:ext cx="4962632" cy="282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15"/>
          <p:cNvSpPr txBox="1"/>
          <p:nvPr/>
        </p:nvSpPr>
        <p:spPr>
          <a:xfrm>
            <a:off x="440783" y="5608591"/>
            <a:ext cx="10995101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没错，就这套，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圈钱它是一把好手</a:t>
            </a:r>
          </a:p>
        </p:txBody>
      </p:sp>
      <p:graphicFrame>
        <p:nvGraphicFramePr>
          <p:cNvPr id="11" name="内容占位符 3"/>
          <p:cNvGraphicFramePr/>
          <p:nvPr/>
        </p:nvGraphicFramePr>
        <p:xfrm>
          <a:off x="481330" y="1073785"/>
          <a:ext cx="6303645" cy="3961765"/>
        </p:xfrm>
        <a:graphic>
          <a:graphicData uri="http://schemas.openxmlformats.org/drawingml/2006/table">
            <a:tbl>
              <a:tblPr/>
              <a:tblGrid>
                <a:gridCol w="146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3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功能配置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bg1"/>
                          </a:solidFill>
                        </a:rPr>
                        <a:t>全网营销解决方案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7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基础参数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送顶级域名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com/net/</a:t>
                      </a:r>
                      <a:r>
                        <a:rPr lang="en-US" altLang="zh-CN" sz="1100" dirty="0" err="1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cn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一个、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10G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智能双线网站空间、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1G/10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账户企业邮箱、全能版建站宝盒，支持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个栏目，支持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个产品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文章，双语种网站，海量精美模板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营销工具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刮刮卡、大转盘、 优惠券、 满赠促销、满减促销、折扣促销、套餐促销、团购活动、秒杀活动、拼团秒杀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14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站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</a:p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手机站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一键生成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、会员注册系统、会员管理系统、管理员权限系统、产品管理系统、订单管理系统、购物车系统、在线支付系统、文章发布系统、文章管理系统、文章分享功能、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SEO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优化推广系统、访问数据统计系统、短信系统、招聘系统、表单系统、投票系统、留言板、客服系统、淘宝产品一键导入系统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</a:t>
                      </a:r>
                    </a:p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公众号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自动回复、群发消息、自定义菜单、图文管理、消息管理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88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微信营销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微信墙、微相册、微场景 微投票、微留言、微报名、会员卡、微会员、微信刮刮卡、微信大转盘、微信授权登录、微信支付、现金红包、摇大奖、摇红包、易企玩（抓住大白、数钱大战、我要萌妹子、宠物对对碰）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建站宝盒全网营销解决方案</a:t>
            </a:r>
            <a:endParaRPr lang="zh-CN" altLang="en-US" sz="28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6925945" y="4370070"/>
            <a:ext cx="180975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3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2010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615805" y="4505325"/>
            <a:ext cx="1097280" cy="38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立即购买</a:t>
            </a:r>
          </a:p>
        </p:txBody>
      </p:sp>
      <p:sp>
        <p:nvSpPr>
          <p:cNvPr id="3" name="矩形 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3"/>
          <p:cNvGraphicFramePr/>
          <p:nvPr/>
        </p:nvGraphicFramePr>
        <p:xfrm>
          <a:off x="401320" y="1052195"/>
          <a:ext cx="6634480" cy="4272280"/>
        </p:xfrm>
        <a:graphic>
          <a:graphicData uri="http://schemas.openxmlformats.org/drawingml/2006/table">
            <a:tbl>
              <a:tblPr/>
              <a:tblGrid>
                <a:gridCol w="1437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6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68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功能配置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bg1"/>
                          </a:solidFill>
                        </a:rPr>
                        <a:t>全网分销解决方案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6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基础参数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送顶级域名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com/net/</a:t>
                      </a:r>
                      <a:r>
                        <a:rPr lang="en-US" altLang="zh-CN" sz="1100" dirty="0" err="1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cn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、智能无限容量双线空间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,5G/50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账户企业邮箱、送分销版建站宝盒、支持无限栏目，支持无限个产品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文章、多语种网站，海量精美模板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3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分销工具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分销商管理系统：分佣、提现、分销产品管理、分销商审核、分销订单、一键复制开店分销、二维码、分销分销数据统计、分销商限制系统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5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营销工具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刮刮卡、大转盘、 优惠券、 满赠促销、满减促销、折扣促销、套餐促销、团购活动、秒杀活动、拼团秒杀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567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站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</a:p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手机站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一键生成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、会员注册系统、会员管理系统、管理员权限系统、产品管理系统、订单管理系统、购物车系统、在线支付系统、文章发布系统、文章管理系统、文章分享功能、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SEO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优化推广系统、访问数据统计系统、短信系统、招聘系统、表单系统、投票系统、留言板、客服系统、淘宝产品一键导入系统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3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</a:t>
                      </a:r>
                    </a:p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公众号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自动回复、群发消息、自定义菜单、图文管理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46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微信营销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微信墙、微相册、微场景 微投票、微留言、微报名、会员卡、微会员、微信刮刮卡、微信大转盘、微信授权登录、微信支付、现金红包、摇大奖、摇红包、易企玩（抓住大白、数钱大战、我要萌妹子、宠物对对碰）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Picture 2" descr="http://www.iisp.com/design/images/fenxiao/topic/f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1930400"/>
            <a:ext cx="4152265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7"/>
          <p:cNvSpPr txBox="1"/>
          <p:nvPr/>
        </p:nvSpPr>
        <p:spPr>
          <a:xfrm>
            <a:off x="6624892" y="927336"/>
            <a:ext cx="4904670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全网分销，快速裂变</a:t>
            </a: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让你的销售网络走在竞争对手前面！</a:t>
            </a:r>
          </a:p>
        </p:txBody>
      </p:sp>
      <p:sp>
        <p:nvSpPr>
          <p:cNvPr id="12" name="文本框 15"/>
          <p:cNvSpPr txBox="1"/>
          <p:nvPr/>
        </p:nvSpPr>
        <p:spPr>
          <a:xfrm>
            <a:off x="373473" y="5737496"/>
            <a:ext cx="10995101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嗯，怎么说呢，你可以说他是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赚钱方案的加强版</a:t>
            </a:r>
          </a:p>
        </p:txBody>
      </p:sp>
      <p:sp>
        <p:nvSpPr>
          <p:cNvPr id="15" name="标题 2"/>
          <p:cNvSpPr>
            <a:spLocks noGrp="1"/>
          </p:cNvSpPr>
          <p:nvPr/>
        </p:nvSpPr>
        <p:spPr>
          <a:xfrm>
            <a:off x="485108" y="25477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建站宝盒全网分销解决方案</a:t>
            </a:r>
            <a:endParaRPr lang="zh-CN" altLang="en-US" sz="2800" b="1" dirty="0"/>
          </a:p>
        </p:txBody>
      </p:sp>
      <p:sp>
        <p:nvSpPr>
          <p:cNvPr id="3" name="矩形 2"/>
          <p:cNvSpPr/>
          <p:nvPr/>
        </p:nvSpPr>
        <p:spPr>
          <a:xfrm>
            <a:off x="8985250" y="4679950"/>
            <a:ext cx="2411095" cy="6324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035165" y="4679950"/>
            <a:ext cx="180975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 sz="3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6510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669145" y="4815205"/>
            <a:ext cx="1097280" cy="38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立即购买</a:t>
            </a:r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文本框 1"/>
          <p:cNvSpPr txBox="1">
            <a:spLocks noChangeArrowheads="1"/>
          </p:cNvSpPr>
          <p:nvPr/>
        </p:nvSpPr>
        <p:spPr bwMode="auto">
          <a:xfrm>
            <a:off x="6286087" y="2654547"/>
            <a:ext cx="5426973" cy="175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全网分销解决方案是一款集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、手机、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微信于一体的全网覆盖多层级在线分销平台。</a:t>
            </a:r>
          </a:p>
        </p:txBody>
      </p:sp>
      <p:sp>
        <p:nvSpPr>
          <p:cNvPr id="15" name="标题 2"/>
          <p:cNvSpPr>
            <a:spLocks noGrp="1"/>
          </p:cNvSpPr>
          <p:nvPr/>
        </p:nvSpPr>
        <p:spPr>
          <a:xfrm>
            <a:off x="403348" y="254777"/>
            <a:ext cx="9599803" cy="618645"/>
          </a:xfrm>
          <a:prstGeom prst="rect">
            <a:avLst/>
          </a:prstGeom>
        </p:spPr>
        <p:txBody>
          <a:bodyPr vert="horz" lIns="91419" tIns="45709" rIns="91419" bIns="45709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全网分销解决方案是个什么鬼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04" y="1774573"/>
            <a:ext cx="4996296" cy="319124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62451" y="5540968"/>
            <a:ext cx="7761867" cy="461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言简意赅点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就是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把你线下的分销代理渠道搬到网上来</a:t>
            </a:r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/>
          <p:cNvSpPr>
            <a:spLocks noChangeArrowheads="1"/>
          </p:cNvSpPr>
          <p:nvPr/>
        </p:nvSpPr>
        <p:spPr bwMode="auto">
          <a:xfrm>
            <a:off x="571032" y="1366839"/>
            <a:ext cx="6700084" cy="476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9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9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全面覆盖所有网络，移动、微信、</a:t>
            </a:r>
            <a:r>
              <a:rPr lang="en-US" altLang="zh-CN" sz="19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19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分销一个不少</a:t>
            </a:r>
          </a:p>
          <a:p>
            <a:pPr>
              <a:lnSpc>
                <a:spcPct val="200000"/>
              </a:lnSpc>
            </a:pPr>
            <a:r>
              <a:rPr lang="en-US" altLang="zh-CN" sz="19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19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三级返佣，无限分销，客户主动变身分销商</a:t>
            </a:r>
          </a:p>
          <a:p>
            <a:pPr>
              <a:lnSpc>
                <a:spcPct val="200000"/>
              </a:lnSpc>
            </a:pPr>
            <a:r>
              <a:rPr lang="en-US" altLang="zh-CN" sz="19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19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万店同源，一秒开店，一店变多店，多店变万店</a:t>
            </a:r>
          </a:p>
          <a:p>
            <a:pPr>
              <a:lnSpc>
                <a:spcPct val="200000"/>
              </a:lnSpc>
            </a:pPr>
            <a:r>
              <a:rPr lang="en-US" altLang="zh-CN" sz="19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19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病毒式传播，粉丝裂变增长，短时间可增百万粉丝</a:t>
            </a:r>
            <a:endParaRPr lang="en-US" altLang="zh-CN" sz="19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9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19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佣金实时到账，可自定义佣金比例，掌握分销动态</a:t>
            </a:r>
            <a:endParaRPr lang="en-US" altLang="zh-CN" sz="19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900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1900" dirty="0">
                <a:solidFill>
                  <a:srgbClr val="92D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灵活的分销形式，店铺、链接、二维码均可分销</a:t>
            </a:r>
            <a:endParaRPr lang="en-US" altLang="zh-CN" sz="1900" dirty="0">
              <a:solidFill>
                <a:srgbClr val="92D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900" dirty="0">
                <a:solidFill>
                  <a:srgbClr val="61BB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1900" dirty="0">
                <a:solidFill>
                  <a:srgbClr val="61BB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统一</a:t>
            </a:r>
            <a:r>
              <a:rPr lang="zh-CN" altLang="en-US" sz="1900" dirty="0">
                <a:solidFill>
                  <a:srgbClr val="43AE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后台管理，统一售价，统一代发，培育健康生态</a:t>
            </a:r>
            <a:endParaRPr lang="en-US" altLang="zh-CN" sz="1900" dirty="0">
              <a:solidFill>
                <a:srgbClr val="43AE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endParaRPr lang="zh-CN" altLang="en-US" sz="1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8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49" y="1004509"/>
            <a:ext cx="5040733" cy="450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标题 2"/>
          <p:cNvSpPr>
            <a:spLocks noGrp="1"/>
          </p:cNvSpPr>
          <p:nvPr/>
        </p:nvSpPr>
        <p:spPr>
          <a:xfrm>
            <a:off x="403348" y="254777"/>
            <a:ext cx="9599803" cy="618645"/>
          </a:xfrm>
          <a:prstGeom prst="rect">
            <a:avLst/>
          </a:prstGeom>
        </p:spPr>
        <p:txBody>
          <a:bodyPr vert="horz" lIns="91419" tIns="45709" rIns="91419" bIns="45709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这款分销方案的好处是</a:t>
            </a:r>
            <a:r>
              <a:rPr lang="en-US" altLang="zh-CN" sz="2800" b="1" dirty="0"/>
              <a:t>….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6470" y="1098296"/>
            <a:ext cx="3535497" cy="2538726"/>
            <a:chOff x="4249" y="902525"/>
            <a:chExt cx="3962115" cy="3024131"/>
          </a:xfrm>
        </p:grpSpPr>
        <p:sp>
          <p:nvSpPr>
            <p:cNvPr id="3" name="矩形 2"/>
            <p:cNvSpPr/>
            <p:nvPr/>
          </p:nvSpPr>
          <p:spPr>
            <a:xfrm>
              <a:off x="828856" y="3066058"/>
              <a:ext cx="2492990" cy="860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一键复制，三秒开店</a:t>
              </a:r>
              <a:endParaRPr lang="zh-CN" altLang="en-US" sz="2000" dirty="0"/>
            </a:p>
          </p:txBody>
        </p:sp>
        <p:pic>
          <p:nvPicPr>
            <p:cNvPr id="13" name="图片 2" descr="分销宣传A0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9" y="902525"/>
              <a:ext cx="3962115" cy="2315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012150" y="3510103"/>
            <a:ext cx="3566604" cy="2763409"/>
            <a:chOff x="5935957" y="902525"/>
            <a:chExt cx="4134318" cy="3059801"/>
          </a:xfrm>
        </p:grpSpPr>
        <p:pic>
          <p:nvPicPr>
            <p:cNvPr id="17" name="图片 3" descr="03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5957" y="902525"/>
              <a:ext cx="4134318" cy="2004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矩形 17"/>
            <p:cNvSpPr/>
            <p:nvPr/>
          </p:nvSpPr>
          <p:spPr>
            <a:xfrm>
              <a:off x="6096000" y="3027410"/>
              <a:ext cx="3736770" cy="934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手机端二维码分销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动动手指就能分享到微信、微博等社交平台，迅速铺展销售渠道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859887" y="3402813"/>
            <a:ext cx="2533064" cy="2030895"/>
            <a:chOff x="3983196" y="998395"/>
            <a:chExt cx="4210171" cy="3375168"/>
          </a:xfrm>
        </p:grpSpPr>
        <p:pic>
          <p:nvPicPr>
            <p:cNvPr id="20" name="图片 3" descr="05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72"/>
            <a:stretch>
              <a:fillRect/>
            </a:stretch>
          </p:blipFill>
          <p:spPr bwMode="auto">
            <a:xfrm>
              <a:off x="3983196" y="998395"/>
              <a:ext cx="4210171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3" descr="05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41"/>
            <a:stretch>
              <a:fillRect/>
            </a:stretch>
          </p:blipFill>
          <p:spPr bwMode="auto">
            <a:xfrm>
              <a:off x="4156364" y="2487613"/>
              <a:ext cx="3982587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矩形 21"/>
          <p:cNvSpPr/>
          <p:nvPr/>
        </p:nvSpPr>
        <p:spPr>
          <a:xfrm>
            <a:off x="6700576" y="5328528"/>
            <a:ext cx="2851916" cy="1046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端链接分销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后台生成分销链接，分享到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空间、论坛、微博等大型社交平台，以实现裂变式分销。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3938293" y="1238598"/>
            <a:ext cx="4174794" cy="2377367"/>
            <a:chOff x="4265114" y="1175743"/>
            <a:chExt cx="5022348" cy="2646032"/>
          </a:xfrm>
        </p:grpSpPr>
        <p:grpSp>
          <p:nvGrpSpPr>
            <p:cNvPr id="24" name="组合 23"/>
            <p:cNvGrpSpPr/>
            <p:nvPr/>
          </p:nvGrpSpPr>
          <p:grpSpPr>
            <a:xfrm>
              <a:off x="4309052" y="1175743"/>
              <a:ext cx="4978410" cy="1790923"/>
              <a:chOff x="776288" y="2062163"/>
              <a:chExt cx="8374062" cy="3012468"/>
            </a:xfrm>
          </p:grpSpPr>
          <p:grpSp>
            <p:nvGrpSpPr>
              <p:cNvPr id="25" name="组合 3"/>
              <p:cNvGrpSpPr/>
              <p:nvPr/>
            </p:nvGrpSpPr>
            <p:grpSpPr bwMode="auto">
              <a:xfrm>
                <a:off x="777875" y="2062163"/>
                <a:ext cx="1998663" cy="720725"/>
                <a:chOff x="1110" y="3812"/>
                <a:chExt cx="3148" cy="1134"/>
              </a:xfrm>
            </p:grpSpPr>
            <p:sp>
              <p:nvSpPr>
                <p:cNvPr id="26" name="圆角矩形 25"/>
                <p:cNvSpPr/>
                <p:nvPr/>
              </p:nvSpPr>
              <p:spPr>
                <a:xfrm>
                  <a:off x="1110" y="3812"/>
                  <a:ext cx="2948" cy="1134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3765"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" name="右箭头 26"/>
                <p:cNvSpPr/>
                <p:nvPr/>
              </p:nvSpPr>
              <p:spPr>
                <a:xfrm>
                  <a:off x="3718" y="4109"/>
                  <a:ext cx="540" cy="540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3765"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8" name="组合 4"/>
              <p:cNvGrpSpPr/>
              <p:nvPr/>
            </p:nvGrpSpPr>
            <p:grpSpPr bwMode="auto">
              <a:xfrm>
                <a:off x="2865438" y="2062163"/>
                <a:ext cx="1998662" cy="720725"/>
                <a:chOff x="1110" y="3812"/>
                <a:chExt cx="3148" cy="1134"/>
              </a:xfrm>
            </p:grpSpPr>
            <p:sp>
              <p:nvSpPr>
                <p:cNvPr id="29" name="圆角矩形 28"/>
                <p:cNvSpPr/>
                <p:nvPr/>
              </p:nvSpPr>
              <p:spPr>
                <a:xfrm>
                  <a:off x="1110" y="3812"/>
                  <a:ext cx="2948" cy="1134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3765"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0" name="右箭头 29"/>
                <p:cNvSpPr/>
                <p:nvPr/>
              </p:nvSpPr>
              <p:spPr>
                <a:xfrm>
                  <a:off x="3718" y="4109"/>
                  <a:ext cx="540" cy="540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3765"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1" name="组合 7"/>
              <p:cNvGrpSpPr/>
              <p:nvPr/>
            </p:nvGrpSpPr>
            <p:grpSpPr bwMode="auto">
              <a:xfrm>
                <a:off x="4953000" y="2062163"/>
                <a:ext cx="1998663" cy="720725"/>
                <a:chOff x="1110" y="3812"/>
                <a:chExt cx="3148" cy="1134"/>
              </a:xfrm>
            </p:grpSpPr>
            <p:sp>
              <p:nvSpPr>
                <p:cNvPr id="32" name="圆角矩形 31"/>
                <p:cNvSpPr/>
                <p:nvPr/>
              </p:nvSpPr>
              <p:spPr>
                <a:xfrm>
                  <a:off x="1110" y="3812"/>
                  <a:ext cx="2948" cy="1134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3765"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3" name="右箭头 32"/>
                <p:cNvSpPr/>
                <p:nvPr/>
              </p:nvSpPr>
              <p:spPr>
                <a:xfrm>
                  <a:off x="3718" y="4109"/>
                  <a:ext cx="540" cy="540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3765"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34" name="圆角矩形 33"/>
              <p:cNvSpPr/>
              <p:nvPr/>
            </p:nvSpPr>
            <p:spPr>
              <a:xfrm>
                <a:off x="7040563" y="2062163"/>
                <a:ext cx="1871662" cy="720725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913765"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右箭头 34"/>
              <p:cNvSpPr/>
              <p:nvPr/>
            </p:nvSpPr>
            <p:spPr>
              <a:xfrm rot="5640000">
                <a:off x="7832725" y="2566988"/>
                <a:ext cx="342900" cy="342900"/>
              </a:xfrm>
              <a:prstGeom prst="right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913765"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grpSp>
            <p:nvGrpSpPr>
              <p:cNvPr id="36" name="组合 16"/>
              <p:cNvGrpSpPr/>
              <p:nvPr/>
            </p:nvGrpSpPr>
            <p:grpSpPr bwMode="auto">
              <a:xfrm>
                <a:off x="920750" y="2135184"/>
                <a:ext cx="1706245" cy="943871"/>
                <a:chOff x="1337" y="3926"/>
                <a:chExt cx="2687" cy="1489"/>
              </a:xfrm>
            </p:grpSpPr>
            <p:sp>
              <p:nvSpPr>
                <p:cNvPr id="37" name="文本框 14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en-US" altLang="zh-CN" sz="1600" i="1" kern="0">
                      <a:solidFill>
                        <a:srgbClr val="FFFF00"/>
                      </a:solidFill>
                    </a:rPr>
                    <a:t>1 </a:t>
                  </a:r>
                </a:p>
              </p:txBody>
            </p:sp>
            <p:sp>
              <p:nvSpPr>
                <p:cNvPr id="38" name="文本框 15"/>
                <p:cNvSpPr txBox="1">
                  <a:spLocks noChangeArrowheads="1"/>
                </p:cNvSpPr>
                <p:nvPr/>
              </p:nvSpPr>
              <p:spPr bwMode="auto">
                <a:xfrm>
                  <a:off x="1904" y="4039"/>
                  <a:ext cx="2120" cy="13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zh-CN" altLang="zh-CN" sz="800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注册开通</a:t>
                  </a:r>
                </a:p>
                <a:p>
                  <a:pPr defTabSz="913765">
                    <a:defRPr/>
                  </a:pPr>
                  <a:r>
                    <a:rPr lang="zh-CN" altLang="zh-CN" sz="800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全网分销商城</a:t>
                  </a:r>
                </a:p>
              </p:txBody>
            </p:sp>
          </p:grpSp>
          <p:grpSp>
            <p:nvGrpSpPr>
              <p:cNvPr id="39" name="组合 17"/>
              <p:cNvGrpSpPr/>
              <p:nvPr/>
            </p:nvGrpSpPr>
            <p:grpSpPr bwMode="auto">
              <a:xfrm>
                <a:off x="2936875" y="2135184"/>
                <a:ext cx="1706245" cy="1172074"/>
                <a:chOff x="1337" y="3926"/>
                <a:chExt cx="2687" cy="1849"/>
              </a:xfrm>
            </p:grpSpPr>
            <p:sp>
              <p:nvSpPr>
                <p:cNvPr id="40" name="文本框 18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en-US" altLang="zh-CN" sz="1600" i="1" kern="0">
                      <a:solidFill>
                        <a:srgbClr val="FFFF00"/>
                      </a:solidFill>
                    </a:rPr>
                    <a:t>2 </a:t>
                  </a:r>
                </a:p>
              </p:txBody>
            </p:sp>
            <p:sp>
              <p:nvSpPr>
                <p:cNvPr id="41" name="文本框 19"/>
                <p:cNvSpPr txBox="1">
                  <a:spLocks noChangeArrowheads="1"/>
                </p:cNvSpPr>
                <p:nvPr/>
              </p:nvSpPr>
              <p:spPr bwMode="auto">
                <a:xfrm>
                  <a:off x="1904" y="4039"/>
                  <a:ext cx="2120" cy="17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zh-CN" altLang="zh-CN" sz="800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打造自己的</a:t>
                  </a:r>
                </a:p>
                <a:p>
                  <a:pPr defTabSz="913765">
                    <a:defRPr/>
                  </a:pPr>
                  <a:r>
                    <a:rPr lang="zh-CN" altLang="zh-CN" sz="800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全网分销商城</a:t>
                  </a:r>
                </a:p>
              </p:txBody>
            </p:sp>
          </p:grpSp>
          <p:grpSp>
            <p:nvGrpSpPr>
              <p:cNvPr id="42" name="组合 20"/>
              <p:cNvGrpSpPr/>
              <p:nvPr/>
            </p:nvGrpSpPr>
            <p:grpSpPr bwMode="auto">
              <a:xfrm>
                <a:off x="5097463" y="2135184"/>
                <a:ext cx="1533525" cy="713133"/>
                <a:chOff x="1337" y="3926"/>
                <a:chExt cx="2415" cy="1125"/>
              </a:xfrm>
            </p:grpSpPr>
            <p:sp>
              <p:nvSpPr>
                <p:cNvPr id="43" name="文本框 21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en-US" altLang="zh-CN" sz="1600" i="1" kern="0">
                      <a:solidFill>
                        <a:srgbClr val="FFFF00"/>
                      </a:solidFill>
                    </a:rPr>
                    <a:t>3 </a:t>
                  </a:r>
                </a:p>
              </p:txBody>
            </p:sp>
            <p:sp>
              <p:nvSpPr>
                <p:cNvPr id="44" name="文本框 22"/>
                <p:cNvSpPr txBox="1">
                  <a:spLocks noChangeArrowheads="1"/>
                </p:cNvSpPr>
                <p:nvPr/>
              </p:nvSpPr>
              <p:spPr bwMode="auto">
                <a:xfrm>
                  <a:off x="1904" y="4051"/>
                  <a:ext cx="1848" cy="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zh-CN" altLang="zh-CN" sz="800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发展分销商</a:t>
                  </a:r>
                </a:p>
              </p:txBody>
            </p:sp>
          </p:grpSp>
          <p:grpSp>
            <p:nvGrpSpPr>
              <p:cNvPr id="45" name="组合 23"/>
              <p:cNvGrpSpPr/>
              <p:nvPr/>
            </p:nvGrpSpPr>
            <p:grpSpPr bwMode="auto">
              <a:xfrm>
                <a:off x="7113588" y="2135185"/>
                <a:ext cx="1651635" cy="715669"/>
                <a:chOff x="1337" y="3926"/>
                <a:chExt cx="2601" cy="1129"/>
              </a:xfrm>
            </p:grpSpPr>
            <p:sp>
              <p:nvSpPr>
                <p:cNvPr id="46" name="文本框 24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en-US" altLang="zh-CN" sz="1600" i="1" kern="0">
                      <a:solidFill>
                        <a:srgbClr val="FFFF00"/>
                      </a:solidFill>
                    </a:rPr>
                    <a:t>4 </a:t>
                  </a:r>
                </a:p>
              </p:txBody>
            </p:sp>
            <p:sp>
              <p:nvSpPr>
                <p:cNvPr id="47" name="文本框 25"/>
                <p:cNvSpPr txBox="1">
                  <a:spLocks noChangeArrowheads="1"/>
                </p:cNvSpPr>
                <p:nvPr/>
              </p:nvSpPr>
              <p:spPr bwMode="auto">
                <a:xfrm>
                  <a:off x="1904" y="4039"/>
                  <a:ext cx="2034" cy="10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zh-CN" altLang="zh-CN" sz="800" kern="0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分销商分享链接</a:t>
                  </a:r>
                </a:p>
              </p:txBody>
            </p:sp>
          </p:grpSp>
          <p:sp>
            <p:nvSpPr>
              <p:cNvPr id="48" name="圆角矩形 47"/>
              <p:cNvSpPr/>
              <p:nvPr/>
            </p:nvSpPr>
            <p:spPr>
              <a:xfrm>
                <a:off x="7113588" y="3143250"/>
                <a:ext cx="1871662" cy="719138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913765"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grpSp>
            <p:nvGrpSpPr>
              <p:cNvPr id="49" name="组合 29"/>
              <p:cNvGrpSpPr/>
              <p:nvPr/>
            </p:nvGrpSpPr>
            <p:grpSpPr bwMode="auto">
              <a:xfrm rot="10800000">
                <a:off x="2720975" y="3143250"/>
                <a:ext cx="2101850" cy="719138"/>
                <a:chOff x="1110" y="3812"/>
                <a:chExt cx="3148" cy="1134"/>
              </a:xfrm>
            </p:grpSpPr>
            <p:sp>
              <p:nvSpPr>
                <p:cNvPr id="50" name="圆角矩形 49"/>
                <p:cNvSpPr/>
                <p:nvPr/>
              </p:nvSpPr>
              <p:spPr>
                <a:xfrm>
                  <a:off x="1112" y="3812"/>
                  <a:ext cx="2948" cy="1134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3765"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" name="右箭头 50"/>
                <p:cNvSpPr/>
                <p:nvPr/>
              </p:nvSpPr>
              <p:spPr>
                <a:xfrm>
                  <a:off x="3723" y="4110"/>
                  <a:ext cx="540" cy="538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3765"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52" name="组合 32"/>
              <p:cNvGrpSpPr/>
              <p:nvPr/>
            </p:nvGrpSpPr>
            <p:grpSpPr bwMode="auto">
              <a:xfrm rot="10800000">
                <a:off x="5045075" y="3143250"/>
                <a:ext cx="1762125" cy="719138"/>
                <a:chOff x="1110" y="3812"/>
                <a:chExt cx="3148" cy="1134"/>
              </a:xfrm>
            </p:grpSpPr>
            <p:sp>
              <p:nvSpPr>
                <p:cNvPr id="53" name="圆角矩形 52"/>
                <p:cNvSpPr/>
                <p:nvPr/>
              </p:nvSpPr>
              <p:spPr>
                <a:xfrm>
                  <a:off x="1116" y="3812"/>
                  <a:ext cx="2947" cy="1134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3765"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4" name="右箭头 53"/>
                <p:cNvSpPr/>
                <p:nvPr/>
              </p:nvSpPr>
              <p:spPr>
                <a:xfrm>
                  <a:off x="3722" y="4110"/>
                  <a:ext cx="539" cy="538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3765"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55" name="圆角矩形 54"/>
              <p:cNvSpPr/>
              <p:nvPr/>
            </p:nvSpPr>
            <p:spPr>
              <a:xfrm>
                <a:off x="776288" y="3143250"/>
                <a:ext cx="1871662" cy="719138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913765"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56" name="右箭头 55"/>
              <p:cNvSpPr/>
              <p:nvPr/>
            </p:nvSpPr>
            <p:spPr>
              <a:xfrm rot="5640000">
                <a:off x="1568450" y="3646488"/>
                <a:ext cx="342900" cy="342900"/>
              </a:xfrm>
              <a:prstGeom prst="right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913765"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grpSp>
            <p:nvGrpSpPr>
              <p:cNvPr id="57" name="组合 37"/>
              <p:cNvGrpSpPr/>
              <p:nvPr/>
            </p:nvGrpSpPr>
            <p:grpSpPr bwMode="auto">
              <a:xfrm>
                <a:off x="7185025" y="3214689"/>
                <a:ext cx="1965325" cy="715838"/>
                <a:chOff x="1224" y="3926"/>
                <a:chExt cx="3095" cy="1126"/>
              </a:xfrm>
            </p:grpSpPr>
            <p:sp>
              <p:nvSpPr>
                <p:cNvPr id="58" name="文本框 38"/>
                <p:cNvSpPr txBox="1">
                  <a:spLocks noChangeArrowheads="1"/>
                </p:cNvSpPr>
                <p:nvPr/>
              </p:nvSpPr>
              <p:spPr bwMode="auto">
                <a:xfrm>
                  <a:off x="1224" y="3926"/>
                  <a:ext cx="1033" cy="9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en-US" altLang="zh-CN" sz="1600" i="1" kern="0">
                      <a:solidFill>
                        <a:srgbClr val="FFFF00"/>
                      </a:solidFill>
                    </a:rPr>
                    <a:t>5 </a:t>
                  </a:r>
                </a:p>
              </p:txBody>
            </p:sp>
            <p:sp>
              <p:nvSpPr>
                <p:cNvPr id="59" name="文本框 39"/>
                <p:cNvSpPr txBox="1">
                  <a:spLocks noChangeArrowheads="1"/>
                </p:cNvSpPr>
                <p:nvPr/>
              </p:nvSpPr>
              <p:spPr bwMode="auto">
                <a:xfrm>
                  <a:off x="1791" y="4039"/>
                  <a:ext cx="2528" cy="1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zh-CN" altLang="zh-CN" sz="800" kern="0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买家通过享链接购买商品</a:t>
                  </a:r>
                </a:p>
              </p:txBody>
            </p:sp>
          </p:grpSp>
          <p:grpSp>
            <p:nvGrpSpPr>
              <p:cNvPr id="60" name="组合 40"/>
              <p:cNvGrpSpPr/>
              <p:nvPr/>
            </p:nvGrpSpPr>
            <p:grpSpPr bwMode="auto">
              <a:xfrm>
                <a:off x="3008313" y="3214686"/>
                <a:ext cx="1634490" cy="787675"/>
                <a:chOff x="1337" y="3926"/>
                <a:chExt cx="2574" cy="1239"/>
              </a:xfrm>
            </p:grpSpPr>
            <p:sp>
              <p:nvSpPr>
                <p:cNvPr id="61" name="文本框 41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en-US" altLang="zh-CN" sz="1600" i="1" kern="0">
                      <a:solidFill>
                        <a:srgbClr val="FFFF00"/>
                      </a:solidFill>
                    </a:rPr>
                    <a:t>7 </a:t>
                  </a:r>
                </a:p>
              </p:txBody>
            </p:sp>
            <p:sp>
              <p:nvSpPr>
                <p:cNvPr id="62" name="文本框 42"/>
                <p:cNvSpPr txBox="1">
                  <a:spLocks noChangeArrowheads="1"/>
                </p:cNvSpPr>
                <p:nvPr/>
              </p:nvSpPr>
              <p:spPr bwMode="auto">
                <a:xfrm>
                  <a:off x="1904" y="4152"/>
                  <a:ext cx="2007" cy="1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zh-CN" altLang="zh-CN" sz="800" kern="0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买家收货订单完成</a:t>
                  </a:r>
                </a:p>
              </p:txBody>
            </p:sp>
          </p:grpSp>
          <p:grpSp>
            <p:nvGrpSpPr>
              <p:cNvPr id="63" name="组合 43"/>
              <p:cNvGrpSpPr/>
              <p:nvPr/>
            </p:nvGrpSpPr>
            <p:grpSpPr bwMode="auto">
              <a:xfrm>
                <a:off x="5168900" y="3214687"/>
                <a:ext cx="1360805" cy="792125"/>
                <a:chOff x="1337" y="3926"/>
                <a:chExt cx="2143" cy="1246"/>
              </a:xfrm>
            </p:grpSpPr>
            <p:sp>
              <p:nvSpPr>
                <p:cNvPr id="64" name="文本框 44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en-US" altLang="zh-CN" sz="1600" i="1" kern="0">
                      <a:solidFill>
                        <a:srgbClr val="FFFF00"/>
                      </a:solidFill>
                    </a:rPr>
                    <a:t>6 </a:t>
                  </a:r>
                </a:p>
              </p:txBody>
            </p:sp>
            <p:sp>
              <p:nvSpPr>
                <p:cNvPr id="65" name="文本框 45"/>
                <p:cNvSpPr txBox="1">
                  <a:spLocks noChangeArrowheads="1"/>
                </p:cNvSpPr>
                <p:nvPr/>
              </p:nvSpPr>
              <p:spPr bwMode="auto">
                <a:xfrm>
                  <a:off x="1904" y="4175"/>
                  <a:ext cx="1576" cy="9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zh-CN" altLang="zh-CN" sz="800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商家发货</a:t>
                  </a:r>
                </a:p>
              </p:txBody>
            </p:sp>
          </p:grpSp>
          <p:grpSp>
            <p:nvGrpSpPr>
              <p:cNvPr id="66" name="组合 46"/>
              <p:cNvGrpSpPr/>
              <p:nvPr/>
            </p:nvGrpSpPr>
            <p:grpSpPr bwMode="auto">
              <a:xfrm>
                <a:off x="849313" y="3214687"/>
                <a:ext cx="1878330" cy="792125"/>
                <a:chOff x="1337" y="3926"/>
                <a:chExt cx="2958" cy="1246"/>
              </a:xfrm>
            </p:grpSpPr>
            <p:sp>
              <p:nvSpPr>
                <p:cNvPr id="67" name="文本框 47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en-US" altLang="zh-CN" sz="1600" i="1" kern="0">
                      <a:solidFill>
                        <a:srgbClr val="FFFF00"/>
                      </a:solidFill>
                    </a:rPr>
                    <a:t>8 </a:t>
                  </a:r>
                </a:p>
              </p:txBody>
            </p:sp>
            <p:sp>
              <p:nvSpPr>
                <p:cNvPr id="68" name="文本框 48"/>
                <p:cNvSpPr txBox="1">
                  <a:spLocks noChangeArrowheads="1"/>
                </p:cNvSpPr>
                <p:nvPr/>
              </p:nvSpPr>
              <p:spPr bwMode="auto">
                <a:xfrm>
                  <a:off x="1904" y="4175"/>
                  <a:ext cx="2391" cy="9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zh-CN" altLang="zh-CN" sz="800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分销商佣金到账</a:t>
                  </a:r>
                </a:p>
              </p:txBody>
            </p:sp>
          </p:grpSp>
          <p:sp>
            <p:nvSpPr>
              <p:cNvPr id="128" name="圆角矩形 127"/>
              <p:cNvSpPr/>
              <p:nvPr/>
            </p:nvSpPr>
            <p:spPr>
              <a:xfrm>
                <a:off x="2865438" y="4151312"/>
                <a:ext cx="1956053" cy="719138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913765"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grpSp>
            <p:nvGrpSpPr>
              <p:cNvPr id="130" name="组合 50"/>
              <p:cNvGrpSpPr/>
              <p:nvPr/>
            </p:nvGrpSpPr>
            <p:grpSpPr bwMode="auto">
              <a:xfrm>
                <a:off x="776288" y="4151313"/>
                <a:ext cx="1998662" cy="719137"/>
                <a:chOff x="1110" y="3812"/>
                <a:chExt cx="3148" cy="1134"/>
              </a:xfrm>
            </p:grpSpPr>
            <p:sp>
              <p:nvSpPr>
                <p:cNvPr id="131" name="圆角矩形 130"/>
                <p:cNvSpPr/>
                <p:nvPr/>
              </p:nvSpPr>
              <p:spPr>
                <a:xfrm>
                  <a:off x="1110" y="3812"/>
                  <a:ext cx="2948" cy="1134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3765"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32" name="右箭头 131"/>
                <p:cNvSpPr/>
                <p:nvPr/>
              </p:nvSpPr>
              <p:spPr>
                <a:xfrm>
                  <a:off x="3718" y="4110"/>
                  <a:ext cx="540" cy="538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3765">
                    <a:defRPr/>
                  </a:pPr>
                  <a:endParaRPr lang="zh-CN" altLang="en-US" sz="1050" kern="0">
                    <a:solidFill>
                      <a:srgbClr val="FFFFFF"/>
                    </a:solidFill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33" name="组合 53"/>
              <p:cNvGrpSpPr/>
              <p:nvPr/>
            </p:nvGrpSpPr>
            <p:grpSpPr bwMode="auto">
              <a:xfrm>
                <a:off x="2938463" y="4222747"/>
                <a:ext cx="1801531" cy="851884"/>
                <a:chOff x="1224" y="3926"/>
                <a:chExt cx="2838" cy="1340"/>
              </a:xfrm>
            </p:grpSpPr>
            <p:sp>
              <p:nvSpPr>
                <p:cNvPr id="134" name="文本框 54"/>
                <p:cNvSpPr txBox="1">
                  <a:spLocks noChangeArrowheads="1"/>
                </p:cNvSpPr>
                <p:nvPr/>
              </p:nvSpPr>
              <p:spPr bwMode="auto">
                <a:xfrm>
                  <a:off x="1224" y="3926"/>
                  <a:ext cx="1305" cy="9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en-US" altLang="zh-CN" sz="1600" i="1" kern="0">
                      <a:solidFill>
                        <a:srgbClr val="FFFF00"/>
                      </a:solidFill>
                    </a:rPr>
                    <a:t>10 </a:t>
                  </a:r>
                </a:p>
              </p:txBody>
            </p:sp>
            <p:sp>
              <p:nvSpPr>
                <p:cNvPr id="135" name="文本框 55"/>
                <p:cNvSpPr txBox="1">
                  <a:spLocks noChangeArrowheads="1"/>
                </p:cNvSpPr>
                <p:nvPr/>
              </p:nvSpPr>
              <p:spPr bwMode="auto">
                <a:xfrm>
                  <a:off x="2017" y="4269"/>
                  <a:ext cx="2045" cy="9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zh-CN" altLang="zh-CN" sz="800" kern="0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商家打款给分销商</a:t>
                  </a:r>
                </a:p>
              </p:txBody>
            </p:sp>
          </p:grpSp>
          <p:grpSp>
            <p:nvGrpSpPr>
              <p:cNvPr id="136" name="组合 56"/>
              <p:cNvGrpSpPr/>
              <p:nvPr/>
            </p:nvGrpSpPr>
            <p:grpSpPr bwMode="auto">
              <a:xfrm>
                <a:off x="920750" y="4222749"/>
                <a:ext cx="1878330" cy="792125"/>
                <a:chOff x="1337" y="3926"/>
                <a:chExt cx="2958" cy="1246"/>
              </a:xfrm>
            </p:grpSpPr>
            <p:sp>
              <p:nvSpPr>
                <p:cNvPr id="137" name="文本框 57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en-US" altLang="zh-CN" sz="1600" i="1" kern="0">
                      <a:solidFill>
                        <a:srgbClr val="FFFF00"/>
                      </a:solidFill>
                    </a:rPr>
                    <a:t>9 </a:t>
                  </a:r>
                </a:p>
              </p:txBody>
            </p:sp>
            <p:sp>
              <p:nvSpPr>
                <p:cNvPr id="138" name="文本框 58"/>
                <p:cNvSpPr txBox="1">
                  <a:spLocks noChangeArrowheads="1"/>
                </p:cNvSpPr>
                <p:nvPr/>
              </p:nvSpPr>
              <p:spPr bwMode="auto">
                <a:xfrm>
                  <a:off x="1904" y="4175"/>
                  <a:ext cx="2391" cy="9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defTabSz="913765">
                    <a:defRPr/>
                  </a:pPr>
                  <a:r>
                    <a:rPr lang="zh-CN" altLang="zh-CN" sz="800" ker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宋体" panose="02010600030101010101" pitchFamily="2" charset="-122"/>
                    </a:rPr>
                    <a:t>分销商申请提现</a:t>
                  </a:r>
                </a:p>
              </p:txBody>
            </p:sp>
          </p:grpSp>
          <p:sp>
            <p:nvSpPr>
              <p:cNvPr id="139" name="右箭头 138"/>
              <p:cNvSpPr/>
              <p:nvPr/>
            </p:nvSpPr>
            <p:spPr>
              <a:xfrm rot="10800000">
                <a:off x="6945313" y="3314700"/>
                <a:ext cx="342900" cy="342900"/>
              </a:xfrm>
              <a:prstGeom prst="right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913765">
                  <a:defRPr/>
                </a:pPr>
                <a:endParaRPr lang="zh-CN" altLang="en-US" sz="1050" kern="0">
                  <a:solidFill>
                    <a:srgbClr val="FFFFFF"/>
                  </a:solidFill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40" name="矩形 139"/>
            <p:cNvSpPr/>
            <p:nvPr/>
          </p:nvSpPr>
          <p:spPr>
            <a:xfrm>
              <a:off x="4265114" y="3017667"/>
              <a:ext cx="4880782" cy="804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业务开展流程简单，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步打造一气呵成</a:t>
              </a:r>
            </a:p>
          </p:txBody>
        </p:sp>
      </p:grpSp>
      <p:pic>
        <p:nvPicPr>
          <p:cNvPr id="14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15" y="1438577"/>
            <a:ext cx="2708918" cy="126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" name="矩形 141"/>
          <p:cNvSpPr/>
          <p:nvPr/>
        </p:nvSpPr>
        <p:spPr>
          <a:xfrm>
            <a:off x="8614606" y="2929869"/>
            <a:ext cx="2647890" cy="40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后台统一管理，方便！</a:t>
            </a:r>
          </a:p>
        </p:txBody>
      </p:sp>
      <p:sp>
        <p:nvSpPr>
          <p:cNvPr id="143" name="标题 2"/>
          <p:cNvSpPr>
            <a:spLocks noGrp="1"/>
          </p:cNvSpPr>
          <p:nvPr/>
        </p:nvSpPr>
        <p:spPr>
          <a:xfrm>
            <a:off x="403348" y="254777"/>
            <a:ext cx="9599803" cy="618645"/>
          </a:xfrm>
          <a:prstGeom prst="rect">
            <a:avLst/>
          </a:prstGeom>
        </p:spPr>
        <p:txBody>
          <a:bodyPr vert="horz" lIns="91419" tIns="45709" rIns="91419" bIns="45709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网络推广没效果，试试三级返佣无限分销</a:t>
            </a:r>
          </a:p>
        </p:txBody>
      </p:sp>
      <p:sp>
        <p:nvSpPr>
          <p:cNvPr id="4" name="矩形 3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7030479" y="1206266"/>
            <a:ext cx="4904670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专攻微信平台，打通一个渠道！</a:t>
            </a:r>
          </a:p>
        </p:txBody>
      </p:sp>
      <p:pic>
        <p:nvPicPr>
          <p:cNvPr id="10" name="Picture 2" descr="http://www.iisp.com/design/images/wx/box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1680845"/>
            <a:ext cx="306959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5"/>
          <p:cNvSpPr txBox="1"/>
          <p:nvPr/>
        </p:nvSpPr>
        <p:spPr>
          <a:xfrm>
            <a:off x="430143" y="5751962"/>
            <a:ext cx="10995101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选择这套，说明你已经有了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手机站和电脑站</a:t>
            </a:r>
          </a:p>
        </p:txBody>
      </p:sp>
      <p:sp>
        <p:nvSpPr>
          <p:cNvPr id="12" name="标题 2"/>
          <p:cNvSpPr>
            <a:spLocks noGrp="1"/>
          </p:cNvSpPr>
          <p:nvPr/>
        </p:nvSpPr>
        <p:spPr>
          <a:xfrm>
            <a:off x="401288" y="25477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dirty="0"/>
              <a:t>建站宝盒微电商解决方案</a:t>
            </a:r>
          </a:p>
        </p:txBody>
      </p:sp>
      <p:graphicFrame>
        <p:nvGraphicFramePr>
          <p:cNvPr id="14" name="内容占位符 3"/>
          <p:cNvGraphicFramePr/>
          <p:nvPr/>
        </p:nvGraphicFramePr>
        <p:xfrm>
          <a:off x="555625" y="1151890"/>
          <a:ext cx="6800215" cy="4282440"/>
        </p:xfrm>
        <a:graphic>
          <a:graphicData uri="http://schemas.openxmlformats.org/drawingml/2006/table">
            <a:tbl>
              <a:tblPr/>
              <a:tblGrid>
                <a:gridCol w="1320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0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功能配置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bg1"/>
                          </a:solidFill>
                        </a:rPr>
                        <a:t>微电商解决方案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5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基础参数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anose="020B0604020202020204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送价值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1196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元微商城版建站宝盒，支持无限栏目，支持无限个产品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文章，多语种网站，海量精美模板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8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营销工具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刮刮卡、大转盘、 优惠券、 满赠促销、满减促销、折扣促销、套餐促销、团购活动、秒杀活动、拼团秒杀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0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微网站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会员注册系统、会员管理系统、管理员权限系统、产品管理系统、订单管理系统、购物车系统、在线支付系统、文章发布系统、文章管理系统、文章分享功能、访问数据统计系统、短信系统、招聘系统、表单系统、投票系统、留言板、客服系统、淘宝产品一键导入系统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SEO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优化推广系统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28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微信公众号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公众号自定义菜单、公众号图文设置、微信墙、微场景、微群发、微相册、关键字、微留言、微投票、微报名、微信会员管理系统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390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微信营销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微信墙、微相册、微场景 微投票、微留言、微报名、会员卡、微会员、微信刮刮卡、微信大转盘、微信授权登录、微信支付、现金红包、摇大奖、摇红包、易企玩（抓住大白、数钱大战、我要萌妹子、宠物对对碰）</a:t>
                      </a: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9305925" y="4801870"/>
            <a:ext cx="2411095" cy="6324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355840" y="4801870"/>
            <a:ext cx="180975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 sz="3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1196</a:t>
            </a:r>
            <a:r>
              <a:rPr lang="zh-CN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045700" y="4937125"/>
            <a:ext cx="1097280" cy="38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立即购买</a:t>
            </a:r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42" y="1350985"/>
            <a:ext cx="5831661" cy="351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141833" y="4864347"/>
            <a:ext cx="6228080" cy="1097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效果做的好，不如亲身检验一下的好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联系你的客户经理，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感受下建站宝盒的</a:t>
            </a:r>
            <a:r>
              <a: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营销魅力吧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没错，拥有它，你就拥有了整个世界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03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655" y="1819641"/>
            <a:ext cx="3449638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资质＆荣誉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85520" y="1785620"/>
            <a:ext cx="10104755" cy="4002122"/>
            <a:chOff x="1690525" y="2822222"/>
            <a:chExt cx="8878685" cy="3516293"/>
          </a:xfrm>
        </p:grpSpPr>
        <p:sp>
          <p:nvSpPr>
            <p:cNvPr id="20" name="AutoShape 2"/>
            <p:cNvSpPr>
              <a:spLocks noChangeArrowheads="1"/>
            </p:cNvSpPr>
            <p:nvPr/>
          </p:nvSpPr>
          <p:spPr bwMode="ltGray">
            <a:xfrm>
              <a:off x="1817486" y="2828572"/>
              <a:ext cx="2184400" cy="1711342"/>
            </a:xfrm>
            <a:prstGeom prst="flowChartOffpageConnector">
              <a:avLst/>
            </a:prstGeom>
            <a:solidFill>
              <a:srgbClr val="FFC000"/>
            </a:solidFill>
            <a:ln w="19050" algn="ctr">
              <a:noFill/>
              <a:miter lim="800000"/>
            </a:ln>
            <a:effectLst>
              <a:prstShdw prst="shdw13" dist="45791" dir="3378596">
                <a:srgbClr val="1C1C1C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" name="AutoShape 5"/>
            <p:cNvSpPr>
              <a:spLocks noChangeArrowheads="1"/>
            </p:cNvSpPr>
            <p:nvPr/>
          </p:nvSpPr>
          <p:spPr bwMode="ltGray">
            <a:xfrm>
              <a:off x="5054581" y="2822222"/>
              <a:ext cx="2259013" cy="1701474"/>
            </a:xfrm>
            <a:prstGeom prst="flowChartOffpageConnector">
              <a:avLst/>
            </a:prstGeom>
            <a:solidFill>
              <a:srgbClr val="92D050"/>
            </a:solidFill>
            <a:ln w="19050" algn="ctr">
              <a:noFill/>
              <a:miter lim="800000"/>
            </a:ln>
            <a:effectLst>
              <a:prstShdw prst="shdw13" dist="45791" dir="3378596">
                <a:srgbClr val="1C1C1C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" name="AutoShape 8"/>
            <p:cNvSpPr>
              <a:spLocks noChangeArrowheads="1"/>
            </p:cNvSpPr>
            <p:nvPr/>
          </p:nvSpPr>
          <p:spPr bwMode="ltGray">
            <a:xfrm>
              <a:off x="8375285" y="2822222"/>
              <a:ext cx="2193925" cy="1711342"/>
            </a:xfrm>
            <a:prstGeom prst="flowChartOffpageConnector">
              <a:avLst/>
            </a:prstGeom>
            <a:solidFill>
              <a:srgbClr val="00B0F0"/>
            </a:solidFill>
            <a:ln w="19050" algn="ctr">
              <a:noFill/>
              <a:miter lim="800000"/>
            </a:ln>
            <a:effectLst>
              <a:prstShdw prst="shdw13" dist="45791" dir="3378596">
                <a:srgbClr val="1C1C1C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70161" y="3114347"/>
              <a:ext cx="1444977" cy="902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观念在变</a:t>
              </a:r>
            </a:p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需求在变</a:t>
              </a:r>
            </a:p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习惯在变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56777" y="3123872"/>
              <a:ext cx="1444977" cy="902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市场在变</a:t>
              </a:r>
            </a:p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用户在变</a:t>
              </a:r>
            </a:p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营销在变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536679" y="3268268"/>
              <a:ext cx="1947332" cy="634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你的企业家装营销跟上了吗？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1690525" y="4664768"/>
              <a:ext cx="2438321" cy="1673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智能手机时代，移动购物的渗透率和普及化加速；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更追求品质、潮流、时尚；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实体店逛街，淘宝购物；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054997" y="4664768"/>
              <a:ext cx="1422400" cy="1112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？</a:t>
              </a:r>
            </a:p>
          </p:txBody>
        </p:sp>
        <p:sp>
          <p:nvSpPr>
            <p:cNvPr id="36" name="矩形 35"/>
            <p:cNvSpPr/>
            <p:nvPr/>
          </p:nvSpPr>
          <p:spPr>
            <a:xfrm>
              <a:off x="5020714" y="4678514"/>
              <a:ext cx="2292880" cy="1205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互联网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+”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双创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上升为国家战略；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90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后成长为消费中坚力量；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传统营销模式遭遇瓶颈；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3" name="直接连接符 12"/>
          <p:cNvCxnSpPr/>
          <p:nvPr/>
        </p:nvCxnSpPr>
        <p:spPr>
          <a:xfrm>
            <a:off x="4674193" y="2499911"/>
            <a:ext cx="19846" cy="2988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8004415" y="2499911"/>
            <a:ext cx="19846" cy="2988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除了兜里的银子没变，所有的事情都在变</a:t>
            </a:r>
            <a:endParaRPr lang="zh-CN" altLang="en-US" sz="2800" b="1" dirty="0"/>
          </a:p>
        </p:txBody>
      </p:sp>
      <p:sp>
        <p:nvSpPr>
          <p:cNvPr id="9" name="矩形 8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040765" y="1430020"/>
            <a:ext cx="9822815" cy="3808730"/>
            <a:chOff x="1946" y="2667"/>
            <a:chExt cx="13935" cy="5403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" y="2667"/>
              <a:ext cx="2830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" y="2667"/>
              <a:ext cx="2941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" y="2667"/>
              <a:ext cx="3046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" y="2667"/>
              <a:ext cx="3156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" y="4140"/>
              <a:ext cx="2832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" y="4140"/>
              <a:ext cx="2940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" y="4140"/>
              <a:ext cx="3047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/>
            <p:cNvPicPr>
              <a:picLocks noGrp="1"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" y="4140"/>
              <a:ext cx="3155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" y="5615"/>
              <a:ext cx="2833" cy="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" y="5615"/>
              <a:ext cx="2940" cy="1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" y="5615"/>
              <a:ext cx="3048" cy="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3" descr="http://www.szaija.com/imageRepository/39f0ff23-f9c3-4579-a0db-e5f3803a3d01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" y="5615"/>
              <a:ext cx="3153" cy="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" y="7090"/>
              <a:ext cx="3156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" y="7090"/>
              <a:ext cx="2823" cy="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9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" y="7090"/>
              <a:ext cx="2941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0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" y="7090"/>
              <a:ext cx="3048" cy="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部分合作伙伴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:\Users\Administrator\Desktop\PPT0321\zs2.pngz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410" y="1244600"/>
            <a:ext cx="7546340" cy="494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 descr="火箭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86" y="3798416"/>
            <a:ext cx="1428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0" descr="12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795" y="3150870"/>
            <a:ext cx="3025775" cy="289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资质＆荣誉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412861" y="2419288"/>
            <a:ext cx="1425575" cy="14239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048111" y="2419288"/>
            <a:ext cx="1425575" cy="1423988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898886" y="2270063"/>
            <a:ext cx="1724025" cy="1722438"/>
          </a:xfrm>
          <a:prstGeom prst="ellipse">
            <a:avLst/>
          </a:prstGeom>
          <a:noFill/>
          <a:ln w="57150">
            <a:solidFill>
              <a:srgbClr val="FF5050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7748449" y="2425638"/>
            <a:ext cx="1425575" cy="14239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7599224" y="2276413"/>
            <a:ext cx="1724025" cy="1722438"/>
          </a:xfrm>
          <a:prstGeom prst="ellipse">
            <a:avLst/>
          </a:prstGeom>
          <a:noFill/>
          <a:ln w="57150">
            <a:solidFill>
              <a:schemeClr val="accent1"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2454136" y="4219513"/>
            <a:ext cx="1198563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耐思讲堂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155686" y="4651313"/>
            <a:ext cx="1797050" cy="6524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建站宝盒 从入门到精通 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带领大家走上逆袭之路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7"/>
          <p:cNvSpPr txBox="1">
            <a:spLocks noChangeArrowheads="1"/>
          </p:cNvSpPr>
          <p:nvPr/>
        </p:nvSpPr>
        <p:spPr bwMode="auto">
          <a:xfrm>
            <a:off x="4884599" y="4219513"/>
            <a:ext cx="1751012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年品质保证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863961" y="4651313"/>
            <a:ext cx="1792288" cy="469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ICANN、CNNIC双认证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国内十强主机商</a:t>
            </a:r>
          </a:p>
        </p:txBody>
      </p:sp>
      <p:sp>
        <p:nvSpPr>
          <p:cNvPr id="13" name="文本框 19"/>
          <p:cNvSpPr txBox="1">
            <a:spLocks noChangeArrowheads="1"/>
          </p:cNvSpPr>
          <p:nvPr/>
        </p:nvSpPr>
        <p:spPr bwMode="auto">
          <a:xfrm>
            <a:off x="7857986" y="4219513"/>
            <a:ext cx="120015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金牌服务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867511" y="4651313"/>
            <a:ext cx="1181100" cy="469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7x24x365全天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在线支持</a:t>
            </a:r>
          </a:p>
        </p:txBody>
      </p:sp>
      <p:pic>
        <p:nvPicPr>
          <p:cNvPr id="15" name="图片 25" descr="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61" y="2498663"/>
            <a:ext cx="18716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椭圆 15"/>
          <p:cNvSpPr/>
          <p:nvPr/>
        </p:nvSpPr>
        <p:spPr>
          <a:xfrm>
            <a:off x="2263636" y="2270063"/>
            <a:ext cx="1724025" cy="1722438"/>
          </a:xfrm>
          <a:prstGeom prst="ellipse">
            <a:avLst/>
          </a:prstGeom>
          <a:noFill/>
          <a:ln w="57150">
            <a:solidFill>
              <a:srgbClr val="FFC000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pic>
        <p:nvPicPr>
          <p:cNvPr id="17" name="图片 26" descr="卡通演讲台会议海报矢量素材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1"/>
          <a:stretch>
            <a:fillRect/>
          </a:stretch>
        </p:blipFill>
        <p:spPr bwMode="auto">
          <a:xfrm>
            <a:off x="2200136" y="2276413"/>
            <a:ext cx="18859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28" descr="素材cnn-sccnn.com_201505030921-[转换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86" y="2563751"/>
            <a:ext cx="16716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售后保障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/>
      <p:bldP spid="10" grpId="0"/>
      <p:bldP spid="11" grpId="0"/>
      <p:bldP spid="12" grpId="0"/>
      <p:bldP spid="13" grpId="0"/>
      <p:bldP spid="14" grpId="0"/>
      <p:bldP spid="16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:\Users\Administrator\Desktop\wwe.pngww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505" y="1162685"/>
            <a:ext cx="8215630" cy="520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 descr="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2954655"/>
            <a:ext cx="29845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部分客户反馈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l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705" y="1256665"/>
            <a:ext cx="6455410" cy="484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944245" y="2164080"/>
            <a:ext cx="6493510" cy="25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400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热线 ： 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400 622 8200</a:t>
            </a:r>
          </a:p>
          <a:p>
            <a:pPr eaLnBrk="1" hangingPunct="1">
              <a:lnSpc>
                <a:spcPct val="20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公司总机： 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0756-3366365</a:t>
            </a:r>
          </a:p>
          <a:p>
            <a:pPr eaLnBrk="1" hangingPunct="1">
              <a:lnSpc>
                <a:spcPct val="20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QQ 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： 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800092336</a:t>
            </a:r>
          </a:p>
          <a:p>
            <a:pPr eaLnBrk="1" hangingPunct="1">
              <a:lnSpc>
                <a:spcPct val="20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电子邮箱： </a:t>
            </a:r>
            <a:r>
              <a:rPr lang="en-US" altLang="zh-CN" sz="1600" u="sng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admin@nicenic.net</a:t>
            </a:r>
          </a:p>
          <a:p>
            <a:pPr eaLnBrk="1" hangingPunct="1">
              <a:lnSpc>
                <a:spcPct val="20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总部地址： 珠海市吉大景园路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号冶金大厦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楼</a:t>
            </a: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联系我们（欢迎骚扰）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jur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/>
          <a:stretch>
            <a:fillRect/>
          </a:stretch>
        </p:blipFill>
        <p:spPr bwMode="auto">
          <a:xfrm>
            <a:off x="-7620" y="137795"/>
            <a:ext cx="10741025" cy="658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7921625" y="2823210"/>
            <a:ext cx="4025265" cy="1795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End</a:t>
            </a:r>
          </a:p>
          <a:p>
            <a:r>
              <a:rPr lang="zh-CN" altLang="en-US" sz="5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谢谢您观看</a:t>
            </a: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站在巨人的肩膀上，借势而为！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79830" y="1402715"/>
            <a:ext cx="9827260" cy="4406592"/>
            <a:chOff x="1570" y="2209"/>
            <a:chExt cx="16143" cy="7441"/>
          </a:xfrm>
        </p:grpSpPr>
        <p:sp>
          <p:nvSpPr>
            <p:cNvPr id="15" name="TextBox 4"/>
            <p:cNvSpPr txBox="1"/>
            <p:nvPr/>
          </p:nvSpPr>
          <p:spPr>
            <a:xfrm>
              <a:off x="2007" y="8834"/>
              <a:ext cx="14702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一半中国人都在上网，这里的市场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很广阔</a:t>
              </a: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！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790" y="7075"/>
              <a:ext cx="2289" cy="1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6.88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亿网民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682" y="7075"/>
              <a:ext cx="2854" cy="1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6.2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亿手机网民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2948" y="7075"/>
              <a:ext cx="3889" cy="1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5.49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亿微信活跃用户</a:t>
              </a:r>
            </a:p>
          </p:txBody>
        </p:sp>
        <p:pic>
          <p:nvPicPr>
            <p:cNvPr id="19" name="图片 18" descr="组 1 副本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0" y="2454"/>
              <a:ext cx="3831" cy="4911"/>
            </a:xfrm>
            <a:prstGeom prst="rect">
              <a:avLst/>
            </a:prstGeom>
          </p:spPr>
        </p:pic>
        <p:pic>
          <p:nvPicPr>
            <p:cNvPr id="20" name="图片 19" descr="组 1 副本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81" y="2886"/>
              <a:ext cx="5332" cy="4523"/>
            </a:xfrm>
            <a:prstGeom prst="rect">
              <a:avLst/>
            </a:prstGeom>
          </p:spPr>
        </p:pic>
        <p:pic>
          <p:nvPicPr>
            <p:cNvPr id="21" name="图片 20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8" y="2209"/>
              <a:ext cx="4220" cy="5181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你造吗？互联网已经统治了祖国半壁江山</a:t>
            </a:r>
            <a:endParaRPr lang="zh-CN" altLang="en-US" sz="2800" b="1" dirty="0"/>
          </a:p>
        </p:txBody>
      </p:sp>
      <p:sp>
        <p:nvSpPr>
          <p:cNvPr id="9" name="矩形 8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6"/>
          <p:cNvSpPr>
            <a:spLocks noChangeArrowheads="1"/>
          </p:cNvSpPr>
          <p:nvPr/>
        </p:nvSpPr>
        <p:spPr bwMode="auto">
          <a:xfrm>
            <a:off x="1616710" y="1510665"/>
            <a:ext cx="3354705" cy="536575"/>
          </a:xfrm>
          <a:prstGeom prst="roundRect">
            <a:avLst>
              <a:gd name="adj" fmla="val 50000"/>
            </a:avLst>
          </a:prstGeom>
          <a:solidFill>
            <a:srgbClr val="9ECA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家装行业痛点</a:t>
            </a:r>
          </a:p>
        </p:txBody>
      </p:sp>
      <p:sp>
        <p:nvSpPr>
          <p:cNvPr id="14" name="圆角矩形 7"/>
          <p:cNvSpPr>
            <a:spLocks noChangeArrowheads="1"/>
          </p:cNvSpPr>
          <p:nvPr/>
        </p:nvSpPr>
        <p:spPr bwMode="auto">
          <a:xfrm>
            <a:off x="1471294" y="2430195"/>
            <a:ext cx="3645535" cy="2614295"/>
          </a:xfrm>
          <a:prstGeom prst="roundRect">
            <a:avLst>
              <a:gd name="adj" fmla="val 12847"/>
            </a:avLst>
          </a:prstGeom>
          <a:solidFill>
            <a:srgbClr val="FFFFFF"/>
          </a:solidFill>
          <a:ln w="76200" cap="flat" cmpd="sng">
            <a:solidFill>
              <a:srgbClr val="9ECA06"/>
            </a:solidFill>
            <a:rou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15" name="直接连接符 8"/>
          <p:cNvCxnSpPr>
            <a:cxnSpLocks noChangeShapeType="1"/>
            <a:stCxn id="13" idx="2"/>
            <a:endCxn id="14" idx="0"/>
          </p:cNvCxnSpPr>
          <p:nvPr/>
        </p:nvCxnSpPr>
        <p:spPr bwMode="auto">
          <a:xfrm flipH="1">
            <a:off x="3294062" y="2047240"/>
            <a:ext cx="1" cy="382955"/>
          </a:xfrm>
          <a:prstGeom prst="line">
            <a:avLst/>
          </a:prstGeom>
          <a:noFill/>
          <a:ln w="76200" cap="flat" cmpd="sng">
            <a:solidFill>
              <a:srgbClr val="9ECA0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6" name="Group 5"/>
          <p:cNvGrpSpPr/>
          <p:nvPr/>
        </p:nvGrpSpPr>
        <p:grpSpPr bwMode="auto">
          <a:xfrm>
            <a:off x="6648767" y="1524005"/>
            <a:ext cx="3645535" cy="3498814"/>
            <a:chOff x="0" y="-81109"/>
            <a:chExt cx="2604655" cy="3062175"/>
          </a:xfrm>
        </p:grpSpPr>
        <p:sp>
          <p:nvSpPr>
            <p:cNvPr id="17" name="圆角矩形 10"/>
            <p:cNvSpPr>
              <a:spLocks noChangeArrowheads="1"/>
            </p:cNvSpPr>
            <p:nvPr/>
          </p:nvSpPr>
          <p:spPr bwMode="auto">
            <a:xfrm>
              <a:off x="103897" y="-81109"/>
              <a:ext cx="2396727" cy="471219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互联网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+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家装</a:t>
              </a:r>
            </a:p>
          </p:txBody>
        </p:sp>
        <p:sp>
          <p:nvSpPr>
            <p:cNvPr id="18" name="圆角矩形 11"/>
            <p:cNvSpPr>
              <a:spLocks noChangeArrowheads="1"/>
            </p:cNvSpPr>
            <p:nvPr/>
          </p:nvSpPr>
          <p:spPr bwMode="auto">
            <a:xfrm>
              <a:off x="0" y="720314"/>
              <a:ext cx="2604655" cy="2260752"/>
            </a:xfrm>
            <a:prstGeom prst="roundRect">
              <a:avLst>
                <a:gd name="adj" fmla="val 12847"/>
              </a:avLst>
            </a:prstGeom>
            <a:solidFill>
              <a:srgbClr val="FFFFFF"/>
            </a:solidFill>
            <a:ln w="76200" cap="flat" cmpd="sng">
              <a:solidFill>
                <a:srgbClr val="00B0F0"/>
              </a:solidFill>
              <a:round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l"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19" name="直接连接符 12"/>
            <p:cNvCxnSpPr>
              <a:cxnSpLocks noChangeShapeType="1"/>
              <a:stCxn id="17" idx="2"/>
              <a:endCxn id="18" idx="0"/>
            </p:cNvCxnSpPr>
            <p:nvPr/>
          </p:nvCxnSpPr>
          <p:spPr bwMode="auto">
            <a:xfrm>
              <a:off x="1302261" y="390110"/>
              <a:ext cx="67" cy="330204"/>
            </a:xfrm>
            <a:prstGeom prst="line">
              <a:avLst/>
            </a:prstGeom>
            <a:noFill/>
            <a:ln w="76200" cap="flat" cmpd="sng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TextBox 2"/>
          <p:cNvSpPr txBox="1"/>
          <p:nvPr/>
        </p:nvSpPr>
        <p:spPr>
          <a:xfrm>
            <a:off x="1753235" y="2569464"/>
            <a:ext cx="3041789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28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电商巨头大量分流本地家装市场</a:t>
            </a:r>
          </a:p>
          <a:p>
            <a:pPr marL="171450" indent="-171450">
              <a:lnSpc>
                <a:spcPts val="28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家装行业质量不一，信任度低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ts val="28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行业门槛低，生态不健全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ts val="28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传统家装行业中信息不对称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ts val="28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设计不到位、工艺工序不正确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ts val="28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市场面临严重同质化、效率低下</a:t>
            </a:r>
          </a:p>
          <a:p>
            <a:pPr marL="171450" indent="-171450">
              <a:lnSpc>
                <a:spcPts val="2800"/>
              </a:lnSpc>
              <a:buFont typeface="Wingdings" panose="05000000000000000000" pitchFamily="2" charset="2"/>
              <a:buChar char="l"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5780" y="2457954"/>
            <a:ext cx="3535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2400"/>
              </a:lnSpc>
              <a:buFont typeface="Wingdings" panose="05000000000000000000" pitchFamily="2" charset="2"/>
              <a:buChar char="l"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信息透明，增加信任度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ts val="2400"/>
              </a:lnSpc>
              <a:buFont typeface="Wingdings" panose="05000000000000000000" pitchFamily="2" charset="2"/>
              <a:buChar char="l"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多种形式在线沟通，确保设计品质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ts val="2400"/>
              </a:lnSpc>
              <a:buFont typeface="Wingdings" panose="05000000000000000000" pitchFamily="2" charset="2"/>
              <a:buChar char="l"/>
            </a:pP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PC+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移动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微信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+APP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全网覆盖</a:t>
            </a:r>
          </a:p>
          <a:p>
            <a:pPr marL="171450" indent="-171450">
              <a:lnSpc>
                <a:spcPts val="2400"/>
              </a:lnSpc>
              <a:buFont typeface="Wingdings" panose="05000000000000000000" pitchFamily="2" charset="2"/>
              <a:buChar char="l"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线上交流实现一对一服务</a:t>
            </a:r>
          </a:p>
          <a:p>
            <a:pPr marL="171450" indent="-171450">
              <a:lnSpc>
                <a:spcPts val="2400"/>
              </a:lnSpc>
              <a:buFont typeface="Wingdings" panose="05000000000000000000" pitchFamily="2" charset="2"/>
              <a:buChar char="l"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在线支付家装款，回款周期快</a:t>
            </a:r>
          </a:p>
          <a:p>
            <a:pPr marL="171450" indent="-171450">
              <a:lnSpc>
                <a:spcPts val="2400"/>
              </a:lnSpc>
              <a:buFont typeface="Wingdings" panose="05000000000000000000" pitchFamily="2" charset="2"/>
              <a:buChar char="l"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利用大数据累积营销数据</a:t>
            </a:r>
          </a:p>
          <a:p>
            <a:pPr marL="171450" indent="-171450">
              <a:lnSpc>
                <a:spcPts val="2400"/>
              </a:lnSpc>
              <a:buFont typeface="Wingdings" panose="05000000000000000000" pitchFamily="2" charset="2"/>
              <a:buChar char="l"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流程更加透明化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装修更加标准化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ts val="2400"/>
              </a:lnSpc>
              <a:buFont typeface="Wingdings" panose="05000000000000000000" pitchFamily="2" charset="2"/>
              <a:buChar char="l"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市场回馈快，潮流跟进迅速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4"/>
          <p:cNvSpPr txBox="1"/>
          <p:nvPr/>
        </p:nvSpPr>
        <p:spPr>
          <a:xfrm>
            <a:off x="978820" y="5458148"/>
            <a:ext cx="9492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据中国建筑装饰协会估计，未来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年，家庭住宅家装市场需求每年至少增长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6500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至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8000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，到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年总额将达到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2.6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万亿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至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3.2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万亿元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525904" y="261128"/>
            <a:ext cx="6978868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今日拥抱互联网</a:t>
            </a:r>
            <a:r>
              <a:rPr lang="en-US" altLang="zh-CN" sz="2800" b="1" dirty="0">
                <a:sym typeface="+mn-ea"/>
              </a:rPr>
              <a:t>+</a:t>
            </a:r>
            <a:r>
              <a:rPr lang="zh-CN" altLang="en-US" sz="2800" b="1" dirty="0">
                <a:sym typeface="+mn-ea"/>
              </a:rPr>
              <a:t>，明日才不会如履薄纱</a:t>
            </a:r>
            <a:endParaRPr lang="zh-CN" altLang="en-US" sz="2800" b="1" dirty="0"/>
          </a:p>
        </p:txBody>
      </p:sp>
      <p:sp>
        <p:nvSpPr>
          <p:cNvPr id="9" name="矩形 8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istrator\Desktop\解决方案及PPT\5956595.png59565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" y="1750695"/>
            <a:ext cx="4896485" cy="307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5222130" y="1750777"/>
            <a:ext cx="6728179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国内家装电商平台已达上万个，但真正经营出色的却寥寥无几</a:t>
            </a:r>
            <a:endParaRPr lang="en-US" altLang="zh-CN" sz="16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平台品质参差不齐、实力不同，所形成的影响力亦微乎其微</a:t>
            </a:r>
            <a:endParaRPr lang="en-US" altLang="zh-CN" sz="1600" dirty="0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家装产品工艺水平不同、装修材料质量和数量也不尽相同</a:t>
            </a:r>
            <a:endParaRPr lang="en-US" altLang="zh-CN" sz="16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目前国内家装电商产品</a:t>
            </a:r>
            <a:r>
              <a:rPr lang="en-US" altLang="zh-CN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渠道结构过于单一</a:t>
            </a:r>
            <a:endParaRPr lang="en-US" altLang="zh-CN" sz="16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大量人力、物力、财力都花在家装推广竞争上，资源浪费严重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123190" y="5205730"/>
            <a:ext cx="9640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你需要一款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网站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手机网站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+APP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“互联网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家装”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解决方案！</a:t>
            </a: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然而，并不是每个家装平台，都能完美转型</a:t>
            </a:r>
            <a:endParaRPr lang="zh-CN" altLang="en-US" sz="2800" b="1" dirty="0"/>
          </a:p>
        </p:txBody>
      </p:sp>
      <p:sp>
        <p:nvSpPr>
          <p:cNvPr id="9" name="矩形 8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228725" y="1319530"/>
            <a:ext cx="9388475" cy="3829050"/>
            <a:chOff x="1609485" y="2214613"/>
            <a:chExt cx="8774335" cy="3700050"/>
          </a:xfrm>
        </p:grpSpPr>
        <p:grpSp>
          <p:nvGrpSpPr>
            <p:cNvPr id="55" name="组合 54"/>
            <p:cNvGrpSpPr/>
            <p:nvPr/>
          </p:nvGrpSpPr>
          <p:grpSpPr>
            <a:xfrm>
              <a:off x="1609485" y="2214613"/>
              <a:ext cx="8774335" cy="3700050"/>
              <a:chOff x="2564606" y="2736762"/>
              <a:chExt cx="5899150" cy="2487613"/>
            </a:xfrm>
          </p:grpSpPr>
          <p:sp>
            <p:nvSpPr>
              <p:cNvPr id="30" name="Rectangle 47"/>
              <p:cNvSpPr>
                <a:spLocks noChangeArrowheads="1"/>
              </p:cNvSpPr>
              <p:nvPr/>
            </p:nvSpPr>
            <p:spPr bwMode="gray">
              <a:xfrm>
                <a:off x="2564606" y="2736762"/>
                <a:ext cx="4191000" cy="703263"/>
              </a:xfrm>
              <a:prstGeom prst="rect">
                <a:avLst/>
              </a:prstGeom>
              <a:solidFill>
                <a:srgbClr val="5CB1FE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Rectangle 48"/>
              <p:cNvSpPr>
                <a:spLocks noChangeArrowheads="1"/>
              </p:cNvSpPr>
              <p:nvPr/>
            </p:nvSpPr>
            <p:spPr bwMode="ltGray">
              <a:xfrm>
                <a:off x="2564606" y="3454312"/>
                <a:ext cx="4267200" cy="822325"/>
              </a:xfrm>
              <a:prstGeom prst="rect">
                <a:avLst/>
              </a:prstGeom>
              <a:solidFill>
                <a:srgbClr val="FFC319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49"/>
              <p:cNvSpPr>
                <a:spLocks noChangeArrowheads="1"/>
              </p:cNvSpPr>
              <p:nvPr/>
            </p:nvSpPr>
            <p:spPr bwMode="gray">
              <a:xfrm>
                <a:off x="2564606" y="4282987"/>
                <a:ext cx="3810000" cy="817563"/>
              </a:xfrm>
              <a:prstGeom prst="rect">
                <a:avLst/>
              </a:prstGeom>
              <a:solidFill>
                <a:srgbClr val="5CB1FE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 Box 63"/>
              <p:cNvSpPr txBox="1">
                <a:spLocks noChangeArrowheads="1"/>
              </p:cNvSpPr>
              <p:nvPr/>
            </p:nvSpPr>
            <p:spPr bwMode="auto">
              <a:xfrm>
                <a:off x="2809081" y="2935200"/>
                <a:ext cx="2176151" cy="346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核心价值：</a:t>
                </a:r>
                <a:endPara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制订企业长期目标，经营模式逐步转变</a:t>
                </a:r>
                <a:endPara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 Box 64"/>
              <p:cNvSpPr txBox="1">
                <a:spLocks noChangeArrowheads="1"/>
              </p:cNvSpPr>
              <p:nvPr/>
            </p:nvSpPr>
            <p:spPr bwMode="auto">
              <a:xfrm>
                <a:off x="2809081" y="3757525"/>
                <a:ext cx="1814034" cy="346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营销过程：</a:t>
                </a:r>
                <a:endPara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如何将家装从平台传递到消费者</a:t>
                </a:r>
                <a:endPara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Text Box 65"/>
              <p:cNvSpPr txBox="1">
                <a:spLocks noChangeArrowheads="1"/>
              </p:cNvSpPr>
              <p:nvPr/>
            </p:nvSpPr>
            <p:spPr bwMode="auto">
              <a:xfrm>
                <a:off x="2809081" y="4578262"/>
                <a:ext cx="1572622" cy="346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基础功能：</a:t>
                </a:r>
                <a:endPara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家装电商平台应具备的功能</a:t>
                </a:r>
                <a:endPara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/>
              <p:nvPr/>
            </p:nvSpPr>
            <p:spPr bwMode="ltGray">
              <a:xfrm>
                <a:off x="5328444" y="4830675"/>
                <a:ext cx="3135312" cy="393700"/>
              </a:xfrm>
              <a:custGeom>
                <a:avLst/>
                <a:gdLst>
                  <a:gd name="T0" fmla="*/ 0 w 2964"/>
                  <a:gd name="T1" fmla="*/ 343 h 344"/>
                  <a:gd name="T2" fmla="*/ 2684 w 2964"/>
                  <a:gd name="T3" fmla="*/ 343 h 344"/>
                  <a:gd name="T4" fmla="*/ 2963 w 2964"/>
                  <a:gd name="T5" fmla="*/ 0 h 344"/>
                  <a:gd name="T6" fmla="*/ 531 w 2964"/>
                  <a:gd name="T7" fmla="*/ 1 h 344"/>
                  <a:gd name="T8" fmla="*/ 0 w 2964"/>
                  <a:gd name="T9" fmla="*/ 343 h 3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4"/>
                  <a:gd name="T16" fmla="*/ 0 h 344"/>
                  <a:gd name="T17" fmla="*/ 2964 w 2964"/>
                  <a:gd name="T18" fmla="*/ 344 h 3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4" h="344">
                    <a:moveTo>
                      <a:pt x="0" y="343"/>
                    </a:moveTo>
                    <a:lnTo>
                      <a:pt x="2684" y="343"/>
                    </a:lnTo>
                    <a:lnTo>
                      <a:pt x="2963" y="0"/>
                    </a:lnTo>
                    <a:lnTo>
                      <a:pt x="531" y="1"/>
                    </a:lnTo>
                    <a:lnTo>
                      <a:pt x="0" y="343"/>
                    </a:lnTo>
                  </a:path>
                </a:pathLst>
              </a:custGeom>
              <a:gradFill rotWithShape="1">
                <a:gsLst>
                  <a:gs pos="0">
                    <a:srgbClr val="FFC319"/>
                  </a:gs>
                  <a:gs pos="100000">
                    <a:srgbClr val="FFC319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7"/>
              <p:cNvSpPr/>
              <p:nvPr/>
            </p:nvSpPr>
            <p:spPr bwMode="gray">
              <a:xfrm>
                <a:off x="7695406" y="4138525"/>
                <a:ext cx="693738" cy="973137"/>
              </a:xfrm>
              <a:custGeom>
                <a:avLst/>
                <a:gdLst>
                  <a:gd name="T0" fmla="*/ 0 w 655"/>
                  <a:gd name="T1" fmla="*/ 230 h 849"/>
                  <a:gd name="T2" fmla="*/ 387 w 655"/>
                  <a:gd name="T3" fmla="*/ 848 h 849"/>
                  <a:gd name="T4" fmla="*/ 654 w 655"/>
                  <a:gd name="T5" fmla="*/ 531 h 849"/>
                  <a:gd name="T6" fmla="*/ 188 w 655"/>
                  <a:gd name="T7" fmla="*/ 0 h 849"/>
                  <a:gd name="T8" fmla="*/ 0 w 655"/>
                  <a:gd name="T9" fmla="*/ 230 h 8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5"/>
                  <a:gd name="T16" fmla="*/ 0 h 849"/>
                  <a:gd name="T17" fmla="*/ 655 w 655"/>
                  <a:gd name="T18" fmla="*/ 849 h 8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5" h="849">
                    <a:moveTo>
                      <a:pt x="0" y="230"/>
                    </a:moveTo>
                    <a:lnTo>
                      <a:pt x="387" y="848"/>
                    </a:lnTo>
                    <a:lnTo>
                      <a:pt x="654" y="531"/>
                    </a:lnTo>
                    <a:lnTo>
                      <a:pt x="188" y="0"/>
                    </a:lnTo>
                    <a:lnTo>
                      <a:pt x="0" y="230"/>
                    </a:lnTo>
                  </a:path>
                </a:pathLst>
              </a:custGeom>
              <a:gradFill rotWithShape="1">
                <a:gsLst>
                  <a:gs pos="0">
                    <a:srgbClr val="5CB1FE">
                      <a:gamma/>
                      <a:shade val="69020"/>
                      <a:invGamma/>
                    </a:srgbClr>
                  </a:gs>
                  <a:gs pos="100000">
                    <a:srgbClr val="5CB1FE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8"/>
              <p:cNvSpPr/>
              <p:nvPr/>
            </p:nvSpPr>
            <p:spPr bwMode="gray">
              <a:xfrm>
                <a:off x="5799931" y="4138525"/>
                <a:ext cx="2093913" cy="263525"/>
              </a:xfrm>
              <a:custGeom>
                <a:avLst/>
                <a:gdLst>
                  <a:gd name="T0" fmla="*/ 0 w 1980"/>
                  <a:gd name="T1" fmla="*/ 228 h 229"/>
                  <a:gd name="T2" fmla="*/ 1791 w 1980"/>
                  <a:gd name="T3" fmla="*/ 228 h 229"/>
                  <a:gd name="T4" fmla="*/ 1979 w 1980"/>
                  <a:gd name="T5" fmla="*/ 0 h 229"/>
                  <a:gd name="T6" fmla="*/ 500 w 1980"/>
                  <a:gd name="T7" fmla="*/ 0 h 229"/>
                  <a:gd name="T8" fmla="*/ 0 w 1980"/>
                  <a:gd name="T9" fmla="*/ 228 h 2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80"/>
                  <a:gd name="T16" fmla="*/ 0 h 229"/>
                  <a:gd name="T17" fmla="*/ 1980 w 1980"/>
                  <a:gd name="T18" fmla="*/ 229 h 2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80" h="229">
                    <a:moveTo>
                      <a:pt x="0" y="228"/>
                    </a:moveTo>
                    <a:lnTo>
                      <a:pt x="1791" y="228"/>
                    </a:lnTo>
                    <a:lnTo>
                      <a:pt x="1979" y="0"/>
                    </a:lnTo>
                    <a:lnTo>
                      <a:pt x="500" y="0"/>
                    </a:lnTo>
                    <a:lnTo>
                      <a:pt x="0" y="228"/>
                    </a:lnTo>
                  </a:path>
                </a:pathLst>
              </a:custGeom>
              <a:gradFill rotWithShape="0">
                <a:gsLst>
                  <a:gs pos="0">
                    <a:srgbClr val="5CB1FE"/>
                  </a:gs>
                  <a:gs pos="100000">
                    <a:srgbClr val="5CB1FE">
                      <a:gamma/>
                      <a:shade val="45882"/>
                      <a:invGamma/>
                    </a:srgbClr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9"/>
              <p:cNvSpPr/>
              <p:nvPr/>
            </p:nvSpPr>
            <p:spPr bwMode="gray">
              <a:xfrm>
                <a:off x="5396706" y="4400462"/>
                <a:ext cx="2708275" cy="711200"/>
              </a:xfrm>
              <a:custGeom>
                <a:avLst/>
                <a:gdLst>
                  <a:gd name="T0" fmla="*/ 0 w 2561"/>
                  <a:gd name="T1" fmla="*/ 620 h 621"/>
                  <a:gd name="T2" fmla="*/ 2560 w 2561"/>
                  <a:gd name="T3" fmla="*/ 620 h 621"/>
                  <a:gd name="T4" fmla="*/ 2172 w 2561"/>
                  <a:gd name="T5" fmla="*/ 0 h 621"/>
                  <a:gd name="T6" fmla="*/ 382 w 2561"/>
                  <a:gd name="T7" fmla="*/ 0 h 621"/>
                  <a:gd name="T8" fmla="*/ 0 w 2561"/>
                  <a:gd name="T9" fmla="*/ 620 h 6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61"/>
                  <a:gd name="T16" fmla="*/ 0 h 621"/>
                  <a:gd name="T17" fmla="*/ 2561 w 2561"/>
                  <a:gd name="T18" fmla="*/ 621 h 6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61" h="621">
                    <a:moveTo>
                      <a:pt x="0" y="620"/>
                    </a:moveTo>
                    <a:lnTo>
                      <a:pt x="2560" y="620"/>
                    </a:lnTo>
                    <a:lnTo>
                      <a:pt x="2172" y="0"/>
                    </a:lnTo>
                    <a:lnTo>
                      <a:pt x="382" y="0"/>
                    </a:lnTo>
                    <a:lnTo>
                      <a:pt x="0" y="620"/>
                    </a:lnTo>
                  </a:path>
                </a:pathLst>
              </a:custGeom>
              <a:gradFill rotWithShape="0">
                <a:gsLst>
                  <a:gs pos="0">
                    <a:srgbClr val="5CB1FE">
                      <a:gamma/>
                      <a:tint val="43922"/>
                      <a:invGamma/>
                    </a:srgbClr>
                  </a:gs>
                  <a:gs pos="100000">
                    <a:srgbClr val="5CB1FE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80"/>
              <p:cNvSpPr/>
              <p:nvPr/>
            </p:nvSpPr>
            <p:spPr bwMode="ltGray">
              <a:xfrm>
                <a:off x="7222331" y="3436850"/>
                <a:ext cx="596900" cy="846137"/>
              </a:xfrm>
              <a:custGeom>
                <a:avLst/>
                <a:gdLst>
                  <a:gd name="T0" fmla="*/ 385 w 564"/>
                  <a:gd name="T1" fmla="*/ 737 h 738"/>
                  <a:gd name="T2" fmla="*/ 563 w 564"/>
                  <a:gd name="T3" fmla="*/ 527 h 738"/>
                  <a:gd name="T4" fmla="*/ 97 w 564"/>
                  <a:gd name="T5" fmla="*/ 0 h 738"/>
                  <a:gd name="T6" fmla="*/ 0 w 564"/>
                  <a:gd name="T7" fmla="*/ 111 h 738"/>
                  <a:gd name="T8" fmla="*/ 385 w 564"/>
                  <a:gd name="T9" fmla="*/ 737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4"/>
                  <a:gd name="T16" fmla="*/ 0 h 738"/>
                  <a:gd name="T17" fmla="*/ 564 w 564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4" h="738">
                    <a:moveTo>
                      <a:pt x="385" y="737"/>
                    </a:moveTo>
                    <a:lnTo>
                      <a:pt x="563" y="527"/>
                    </a:lnTo>
                    <a:lnTo>
                      <a:pt x="97" y="0"/>
                    </a:lnTo>
                    <a:lnTo>
                      <a:pt x="0" y="111"/>
                    </a:lnTo>
                    <a:lnTo>
                      <a:pt x="385" y="737"/>
                    </a:lnTo>
                  </a:path>
                </a:pathLst>
              </a:custGeom>
              <a:gradFill rotWithShape="0">
                <a:gsLst>
                  <a:gs pos="0">
                    <a:srgbClr val="FFC319">
                      <a:gamma/>
                      <a:shade val="66275"/>
                      <a:invGamma/>
                    </a:srgbClr>
                  </a:gs>
                  <a:gs pos="100000">
                    <a:srgbClr val="FFC319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1"/>
              <p:cNvSpPr/>
              <p:nvPr/>
            </p:nvSpPr>
            <p:spPr bwMode="ltGray">
              <a:xfrm>
                <a:off x="6279356" y="3436850"/>
                <a:ext cx="1044575" cy="127000"/>
              </a:xfrm>
              <a:custGeom>
                <a:avLst/>
                <a:gdLst>
                  <a:gd name="T0" fmla="*/ 0 w 987"/>
                  <a:gd name="T1" fmla="*/ 109 h 110"/>
                  <a:gd name="T2" fmla="*/ 889 w 987"/>
                  <a:gd name="T3" fmla="*/ 109 h 110"/>
                  <a:gd name="T4" fmla="*/ 986 w 987"/>
                  <a:gd name="T5" fmla="*/ 0 h 110"/>
                  <a:gd name="T6" fmla="*/ 308 w 987"/>
                  <a:gd name="T7" fmla="*/ 0 h 110"/>
                  <a:gd name="T8" fmla="*/ 0 w 987"/>
                  <a:gd name="T9" fmla="*/ 109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7"/>
                  <a:gd name="T16" fmla="*/ 0 h 110"/>
                  <a:gd name="T17" fmla="*/ 987 w 987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7" h="110">
                    <a:moveTo>
                      <a:pt x="0" y="109"/>
                    </a:moveTo>
                    <a:lnTo>
                      <a:pt x="889" y="109"/>
                    </a:lnTo>
                    <a:lnTo>
                      <a:pt x="986" y="0"/>
                    </a:lnTo>
                    <a:lnTo>
                      <a:pt x="308" y="0"/>
                    </a:lnTo>
                    <a:lnTo>
                      <a:pt x="0" y="109"/>
                    </a:lnTo>
                  </a:path>
                </a:pathLst>
              </a:custGeom>
              <a:gradFill rotWithShape="0">
                <a:gsLst>
                  <a:gs pos="0">
                    <a:srgbClr val="FFC319"/>
                  </a:gs>
                  <a:gs pos="100000">
                    <a:srgbClr val="FFC319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2"/>
              <p:cNvSpPr/>
              <p:nvPr/>
            </p:nvSpPr>
            <p:spPr bwMode="ltGray">
              <a:xfrm>
                <a:off x="5868194" y="3562262"/>
                <a:ext cx="1763712" cy="720725"/>
              </a:xfrm>
              <a:custGeom>
                <a:avLst/>
                <a:gdLst>
                  <a:gd name="T0" fmla="*/ 0 w 1669"/>
                  <a:gd name="T1" fmla="*/ 628 h 629"/>
                  <a:gd name="T2" fmla="*/ 1668 w 1669"/>
                  <a:gd name="T3" fmla="*/ 628 h 629"/>
                  <a:gd name="T4" fmla="*/ 1281 w 1669"/>
                  <a:gd name="T5" fmla="*/ 0 h 629"/>
                  <a:gd name="T6" fmla="*/ 388 w 1669"/>
                  <a:gd name="T7" fmla="*/ 0 h 629"/>
                  <a:gd name="T8" fmla="*/ 0 w 1669"/>
                  <a:gd name="T9" fmla="*/ 628 h 6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69"/>
                  <a:gd name="T16" fmla="*/ 0 h 629"/>
                  <a:gd name="T17" fmla="*/ 1669 w 1669"/>
                  <a:gd name="T18" fmla="*/ 629 h 6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69" h="629">
                    <a:moveTo>
                      <a:pt x="0" y="628"/>
                    </a:moveTo>
                    <a:lnTo>
                      <a:pt x="1668" y="628"/>
                    </a:lnTo>
                    <a:lnTo>
                      <a:pt x="1281" y="0"/>
                    </a:lnTo>
                    <a:lnTo>
                      <a:pt x="388" y="0"/>
                    </a:lnTo>
                    <a:lnTo>
                      <a:pt x="0" y="628"/>
                    </a:lnTo>
                  </a:path>
                </a:pathLst>
              </a:custGeom>
              <a:gradFill rotWithShape="0">
                <a:gsLst>
                  <a:gs pos="0">
                    <a:srgbClr val="FFC319">
                      <a:gamma/>
                      <a:tint val="63922"/>
                      <a:invGamma/>
                    </a:srgbClr>
                  </a:gs>
                  <a:gs pos="100000">
                    <a:srgbClr val="FFC319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3"/>
              <p:cNvSpPr/>
              <p:nvPr/>
            </p:nvSpPr>
            <p:spPr bwMode="gray">
              <a:xfrm>
                <a:off x="6746081" y="2736762"/>
                <a:ext cx="504825" cy="715963"/>
              </a:xfrm>
              <a:custGeom>
                <a:avLst/>
                <a:gdLst>
                  <a:gd name="T0" fmla="*/ 387 w 477"/>
                  <a:gd name="T1" fmla="*/ 624 h 625"/>
                  <a:gd name="T2" fmla="*/ 476 w 477"/>
                  <a:gd name="T3" fmla="*/ 527 h 625"/>
                  <a:gd name="T4" fmla="*/ 0 w 477"/>
                  <a:gd name="T5" fmla="*/ 0 h 625"/>
                  <a:gd name="T6" fmla="*/ 387 w 477"/>
                  <a:gd name="T7" fmla="*/ 624 h 6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7"/>
                  <a:gd name="T13" fmla="*/ 0 h 625"/>
                  <a:gd name="T14" fmla="*/ 477 w 477"/>
                  <a:gd name="T15" fmla="*/ 625 h 6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7" h="625">
                    <a:moveTo>
                      <a:pt x="387" y="624"/>
                    </a:moveTo>
                    <a:lnTo>
                      <a:pt x="476" y="527"/>
                    </a:lnTo>
                    <a:lnTo>
                      <a:pt x="0" y="0"/>
                    </a:lnTo>
                    <a:lnTo>
                      <a:pt x="387" y="624"/>
                    </a:lnTo>
                  </a:path>
                </a:pathLst>
              </a:custGeom>
              <a:gradFill rotWithShape="0">
                <a:gsLst>
                  <a:gs pos="0">
                    <a:srgbClr val="5CB1FE">
                      <a:gamma/>
                      <a:shade val="66275"/>
                      <a:invGamma/>
                    </a:srgbClr>
                  </a:gs>
                  <a:gs pos="100000">
                    <a:srgbClr val="5CB1FE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4"/>
              <p:cNvSpPr/>
              <p:nvPr/>
            </p:nvSpPr>
            <p:spPr bwMode="gray">
              <a:xfrm>
                <a:off x="6336506" y="2736762"/>
                <a:ext cx="819150" cy="715963"/>
              </a:xfrm>
              <a:custGeom>
                <a:avLst/>
                <a:gdLst>
                  <a:gd name="T0" fmla="*/ 0 w 773"/>
                  <a:gd name="T1" fmla="*/ 624 h 625"/>
                  <a:gd name="T2" fmla="*/ 772 w 773"/>
                  <a:gd name="T3" fmla="*/ 624 h 625"/>
                  <a:gd name="T4" fmla="*/ 387 w 773"/>
                  <a:gd name="T5" fmla="*/ 0 h 625"/>
                  <a:gd name="T6" fmla="*/ 0 w 773"/>
                  <a:gd name="T7" fmla="*/ 624 h 6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3"/>
                  <a:gd name="T13" fmla="*/ 0 h 625"/>
                  <a:gd name="T14" fmla="*/ 773 w 773"/>
                  <a:gd name="T15" fmla="*/ 625 h 6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3" h="625">
                    <a:moveTo>
                      <a:pt x="0" y="624"/>
                    </a:moveTo>
                    <a:lnTo>
                      <a:pt x="772" y="624"/>
                    </a:lnTo>
                    <a:lnTo>
                      <a:pt x="387" y="0"/>
                    </a:lnTo>
                    <a:lnTo>
                      <a:pt x="0" y="624"/>
                    </a:lnTo>
                  </a:path>
                </a:pathLst>
              </a:custGeom>
              <a:gradFill rotWithShape="0">
                <a:gsLst>
                  <a:gs pos="0">
                    <a:srgbClr val="5CB1FE">
                      <a:gamma/>
                      <a:tint val="47451"/>
                      <a:invGamma/>
                    </a:srgbClr>
                  </a:gs>
                  <a:gs pos="100000">
                    <a:srgbClr val="5CB1FE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 Box 85"/>
              <p:cNvSpPr txBox="1">
                <a:spLocks noChangeArrowheads="1"/>
              </p:cNvSpPr>
              <p:nvPr/>
            </p:nvSpPr>
            <p:spPr bwMode="gray">
              <a:xfrm>
                <a:off x="6393074" y="3058292"/>
                <a:ext cx="724632" cy="424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1200" dirty="0">
                    <a:solidFill>
                      <a:schemeClr val="accent6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传统营销</a:t>
                </a:r>
                <a:endParaRPr lang="en-US" altLang="zh-CN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/>
                <a:r>
                  <a:rPr lang="zh-CN" altLang="en-US" sz="1200" dirty="0">
                    <a:solidFill>
                      <a:schemeClr val="accent6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模式向</a:t>
                </a:r>
                <a:endParaRPr lang="en-US" altLang="zh-CN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/>
                <a:r>
                  <a:rPr lang="zh-CN" altLang="en-US" sz="1200" dirty="0">
                    <a:solidFill>
                      <a:schemeClr val="accent6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全网营销转变</a:t>
                </a:r>
                <a:endParaRPr lang="en-US" altLang="zh-CN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6833394" y="3661889"/>
              <a:ext cx="1009741" cy="807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促销策划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营销活动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内容策划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在线客服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749944" y="3684466"/>
              <a:ext cx="1009741" cy="807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数据管理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互动策略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效果评估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推广加粉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197600" y="4790873"/>
              <a:ext cx="1365955" cy="981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每日信息发送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潮流家装跟进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家装产品搜索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形成会员体系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市场数据调查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82442" y="4783731"/>
              <a:ext cx="1055724" cy="984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门店导航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促销活动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购买指南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基础知识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在线下单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318357" y="4765609"/>
              <a:ext cx="1055724" cy="981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意见反馈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互动有礼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官方链接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网站架构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平台互通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AutoShape 2" descr="http://3.bp.blogspot.com/-jxTHTYkU7jM/VAwUFJ91-rI/AAAAAAAACzk/hcQKG1iNvuw/s1600/Jackie-chan-me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TextBox 4"/>
          <p:cNvSpPr txBox="1"/>
          <p:nvPr/>
        </p:nvSpPr>
        <p:spPr>
          <a:xfrm>
            <a:off x="1130625" y="5481168"/>
            <a:ext cx="9367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你可能觉得这玩意儿实现起来没啥头绪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一套完整的电商战略总是必不可少</a:t>
            </a:r>
            <a:r>
              <a:rPr lang="en-US" altLang="zh-CN" sz="2800" b="1" dirty="0">
                <a:sym typeface="+mn-ea"/>
              </a:rPr>
              <a:t>......</a:t>
            </a:r>
            <a:endParaRPr lang="zh-CN" altLang="en-US" sz="2800" b="1" dirty="0"/>
          </a:p>
        </p:txBody>
      </p:sp>
      <p:sp>
        <p:nvSpPr>
          <p:cNvPr id="9" name="矩形 8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519486" y="1742928"/>
            <a:ext cx="9014090" cy="3499769"/>
            <a:chOff x="2060" y="3017"/>
            <a:chExt cx="15116" cy="6277"/>
          </a:xfrm>
        </p:grpSpPr>
        <p:pic>
          <p:nvPicPr>
            <p:cNvPr id="17" name="Picture 10" descr="魔方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8" t="18098" b="13072"/>
            <a:stretch>
              <a:fillRect/>
            </a:stretch>
          </p:blipFill>
          <p:spPr bwMode="auto">
            <a:xfrm>
              <a:off x="2060" y="3017"/>
              <a:ext cx="15080" cy="4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" name="组合 24"/>
            <p:cNvGrpSpPr/>
            <p:nvPr/>
          </p:nvGrpSpPr>
          <p:grpSpPr>
            <a:xfrm>
              <a:off x="2127" y="8224"/>
              <a:ext cx="6185" cy="998"/>
              <a:chOff x="611612" y="5214274"/>
              <a:chExt cx="5018527" cy="809625"/>
            </a:xfrm>
          </p:grpSpPr>
          <p:sp>
            <p:nvSpPr>
              <p:cNvPr id="18" name="燕尾形 93"/>
              <p:cNvSpPr>
                <a:spLocks noChangeArrowheads="1"/>
              </p:cNvSpPr>
              <p:nvPr/>
            </p:nvSpPr>
            <p:spPr bwMode="auto">
              <a:xfrm>
                <a:off x="5306289" y="5214274"/>
                <a:ext cx="323850" cy="808038"/>
              </a:xfrm>
              <a:prstGeom prst="chevron">
                <a:avLst>
                  <a:gd name="adj" fmla="val 50000"/>
                </a:avLst>
              </a:prstGeom>
              <a:solidFill>
                <a:srgbClr val="319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0000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9" name="矩形 2061"/>
              <p:cNvSpPr>
                <a:spLocks noChangeArrowheads="1"/>
              </p:cNvSpPr>
              <p:nvPr/>
            </p:nvSpPr>
            <p:spPr bwMode="auto">
              <a:xfrm>
                <a:off x="1759375" y="5214274"/>
                <a:ext cx="3708840" cy="809625"/>
              </a:xfrm>
              <a:prstGeom prst="rect">
                <a:avLst/>
              </a:prstGeom>
              <a:solidFill>
                <a:srgbClr val="319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lang="zh-CN" altLang="en-US" sz="1200" dirty="0"/>
              </a:p>
            </p:txBody>
          </p:sp>
          <p:grpSp>
            <p:nvGrpSpPr>
              <p:cNvPr id="20" name="Group 6"/>
              <p:cNvGrpSpPr/>
              <p:nvPr/>
            </p:nvGrpSpPr>
            <p:grpSpPr bwMode="auto">
              <a:xfrm>
                <a:off x="611612" y="5214274"/>
                <a:ext cx="1309688" cy="809625"/>
                <a:chOff x="0" y="0"/>
                <a:chExt cx="1312134" cy="322291"/>
              </a:xfrm>
            </p:grpSpPr>
            <p:sp>
              <p:nvSpPr>
                <p:cNvPr id="21" name="燕尾形 89"/>
                <p:cNvSpPr>
                  <a:spLocks noChangeArrowheads="1"/>
                </p:cNvSpPr>
                <p:nvPr/>
              </p:nvSpPr>
              <p:spPr bwMode="auto">
                <a:xfrm>
                  <a:off x="988097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22" name="燕尾形 90"/>
                <p:cNvSpPr>
                  <a:spLocks noChangeArrowheads="1"/>
                </p:cNvSpPr>
                <p:nvPr/>
              </p:nvSpPr>
              <p:spPr bwMode="auto">
                <a:xfrm>
                  <a:off x="664060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23" name="燕尾形 91"/>
                <p:cNvSpPr>
                  <a:spLocks noChangeArrowheads="1"/>
                </p:cNvSpPr>
                <p:nvPr/>
              </p:nvSpPr>
              <p:spPr bwMode="auto">
                <a:xfrm>
                  <a:off x="340023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24" name="燕尾形 9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26" name="TextBox 25"/>
            <p:cNvSpPr txBox="1"/>
            <p:nvPr/>
          </p:nvSpPr>
          <p:spPr>
            <a:xfrm>
              <a:off x="3433" y="8310"/>
              <a:ext cx="4789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srgbClr val="FFFFFF"/>
                  </a:solidFill>
                  <a:ea typeface="微软雅黑" panose="020B0503020204020204" pitchFamily="34" charset="-122"/>
                </a:rPr>
                <a:t>建平台·展形象</a:t>
              </a: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10990" y="8224"/>
              <a:ext cx="6185" cy="998"/>
              <a:chOff x="611612" y="5214274"/>
              <a:chExt cx="5018527" cy="809625"/>
            </a:xfrm>
          </p:grpSpPr>
          <p:sp>
            <p:nvSpPr>
              <p:cNvPr id="28" name="燕尾形 93"/>
              <p:cNvSpPr>
                <a:spLocks noChangeArrowheads="1"/>
              </p:cNvSpPr>
              <p:nvPr/>
            </p:nvSpPr>
            <p:spPr bwMode="auto">
              <a:xfrm>
                <a:off x="5306289" y="5214274"/>
                <a:ext cx="323850" cy="808038"/>
              </a:xfrm>
              <a:prstGeom prst="chevron">
                <a:avLst>
                  <a:gd name="adj" fmla="val 50000"/>
                </a:avLst>
              </a:prstGeom>
              <a:solidFill>
                <a:srgbClr val="319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000000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29" name="矩形 2061"/>
              <p:cNvSpPr>
                <a:spLocks noChangeArrowheads="1"/>
              </p:cNvSpPr>
              <p:nvPr/>
            </p:nvSpPr>
            <p:spPr bwMode="auto">
              <a:xfrm>
                <a:off x="1759375" y="5214274"/>
                <a:ext cx="3708840" cy="809625"/>
              </a:xfrm>
              <a:prstGeom prst="rect">
                <a:avLst/>
              </a:prstGeom>
              <a:solidFill>
                <a:srgbClr val="319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 anchor="ctr"/>
              <a:lstStyle/>
              <a:p>
                <a:pPr>
                  <a:buFont typeface="Arial" panose="020B0604020202020204" pitchFamily="34" charset="0"/>
                  <a:buNone/>
                </a:pPr>
                <a:endParaRPr lang="zh-CN" altLang="en-US" sz="1200" dirty="0"/>
              </a:p>
            </p:txBody>
          </p:sp>
          <p:grpSp>
            <p:nvGrpSpPr>
              <p:cNvPr id="30" name="Group 6"/>
              <p:cNvGrpSpPr/>
              <p:nvPr/>
            </p:nvGrpSpPr>
            <p:grpSpPr bwMode="auto">
              <a:xfrm>
                <a:off x="611612" y="5214274"/>
                <a:ext cx="1309688" cy="809625"/>
                <a:chOff x="0" y="0"/>
                <a:chExt cx="1312134" cy="322291"/>
              </a:xfrm>
            </p:grpSpPr>
            <p:sp>
              <p:nvSpPr>
                <p:cNvPr id="31" name="燕尾形 89"/>
                <p:cNvSpPr>
                  <a:spLocks noChangeArrowheads="1"/>
                </p:cNvSpPr>
                <p:nvPr/>
              </p:nvSpPr>
              <p:spPr bwMode="auto">
                <a:xfrm>
                  <a:off x="988097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32" name="燕尾形 90"/>
                <p:cNvSpPr>
                  <a:spLocks noChangeArrowheads="1"/>
                </p:cNvSpPr>
                <p:nvPr/>
              </p:nvSpPr>
              <p:spPr bwMode="auto">
                <a:xfrm>
                  <a:off x="664060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33" name="燕尾形 91"/>
                <p:cNvSpPr>
                  <a:spLocks noChangeArrowheads="1"/>
                </p:cNvSpPr>
                <p:nvPr/>
              </p:nvSpPr>
              <p:spPr bwMode="auto">
                <a:xfrm>
                  <a:off x="340023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34" name="燕尾形 9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anose="02010600030101010101" pitchFamily="2" charset="-122"/>
                    <a:sym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35" name="TextBox 34"/>
            <p:cNvSpPr txBox="1"/>
            <p:nvPr/>
          </p:nvSpPr>
          <p:spPr>
            <a:xfrm>
              <a:off x="12296" y="8310"/>
              <a:ext cx="4789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800" b="1" dirty="0">
                  <a:solidFill>
                    <a:srgbClr val="FFFFFF"/>
                  </a:solidFill>
                  <a:ea typeface="微软雅黑" panose="020B0503020204020204" pitchFamily="34" charset="-122"/>
                </a:rPr>
                <a:t>做营销·出业绩</a:t>
              </a: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别担心，你只需要按我说的来，就妥妥的</a:t>
            </a:r>
            <a:endParaRPr lang="zh-CN" altLang="en-US" sz="2800" b="1" dirty="0"/>
          </a:p>
        </p:txBody>
      </p:sp>
      <p:sp>
        <p:nvSpPr>
          <p:cNvPr id="9" name="矩形 8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画廊">
  <a:themeElements>
    <a:clrScheme name="画廊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画廊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画廊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30</TotalTime>
  <Words>3516</Words>
  <Application>Microsoft Office PowerPoint</Application>
  <PresentationFormat>宽屏</PresentationFormat>
  <Paragraphs>455</Paragraphs>
  <Slides>45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2" baseType="lpstr">
      <vt:lpstr>等线</vt:lpstr>
      <vt:lpstr>宋体</vt:lpstr>
      <vt:lpstr>微软雅黑</vt:lpstr>
      <vt:lpstr>Arial</vt:lpstr>
      <vt:lpstr>Gill Sans MT</vt:lpstr>
      <vt:lpstr>Wingdings</vt:lpstr>
      <vt:lpstr>画廊</vt:lpstr>
      <vt:lpstr>PowerPoint 演示文稿</vt:lpstr>
      <vt:lpstr>PowerPoint 演示文稿</vt:lpstr>
      <vt:lpstr>这是一个神奇的互联网时代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全网营销解决方案</dc:title>
  <dc:creator>chen zhang</dc:creator>
  <cp:lastModifiedBy>chen zhang</cp:lastModifiedBy>
  <cp:revision>229</cp:revision>
  <dcterms:created xsi:type="dcterms:W3CDTF">2016-07-07T06:16:00Z</dcterms:created>
  <dcterms:modified xsi:type="dcterms:W3CDTF">2016-07-28T10:20:18Z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2052-10.1.0.5850</vt:lpwstr>
  </property>
</Properties>
</file>